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25"/>
  </p:notesMasterIdLst>
  <p:handoutMasterIdLst>
    <p:handoutMasterId r:id="rId26"/>
  </p:handoutMasterIdLst>
  <p:sldIdLst>
    <p:sldId id="547" r:id="rId2"/>
    <p:sldId id="574" r:id="rId3"/>
    <p:sldId id="586" r:id="rId4"/>
    <p:sldId id="570" r:id="rId5"/>
    <p:sldId id="575" r:id="rId6"/>
    <p:sldId id="565" r:id="rId7"/>
    <p:sldId id="536" r:id="rId8"/>
    <p:sldId id="535" r:id="rId9"/>
    <p:sldId id="584" r:id="rId10"/>
    <p:sldId id="539" r:id="rId11"/>
    <p:sldId id="590" r:id="rId12"/>
    <p:sldId id="588" r:id="rId13"/>
    <p:sldId id="589" r:id="rId14"/>
    <p:sldId id="580" r:id="rId15"/>
    <p:sldId id="587" r:id="rId16"/>
    <p:sldId id="582" r:id="rId17"/>
    <p:sldId id="541" r:id="rId18"/>
    <p:sldId id="542" r:id="rId19"/>
    <p:sldId id="543" r:id="rId20"/>
    <p:sldId id="526" r:id="rId21"/>
    <p:sldId id="579" r:id="rId22"/>
    <p:sldId id="494" r:id="rId23"/>
    <p:sldId id="545" r:id="rId2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000"/>
    <a:srgbClr val="A5C4E9"/>
    <a:srgbClr val="E1EBFF"/>
    <a:srgbClr val="ACC8EA"/>
    <a:srgbClr val="AFCAEB"/>
    <a:srgbClr val="8AB2E2"/>
    <a:srgbClr val="75A4DD"/>
    <a:srgbClr val="6599D9"/>
    <a:srgbClr val="CC33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182" autoAdjust="0"/>
  </p:normalViewPr>
  <p:slideViewPr>
    <p:cSldViewPr>
      <p:cViewPr varScale="1">
        <p:scale>
          <a:sx n="82" d="100"/>
          <a:sy n="82" d="100"/>
        </p:scale>
        <p:origin x="15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6" d="100"/>
          <a:sy n="46" d="100"/>
        </p:scale>
        <p:origin x="-2736" y="-7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65111330623789E-2"/>
          <c:y val="0.12938143556021678"/>
          <c:w val="0.96853491633260824"/>
          <c:h val="0.8706185644397832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val>
            <c:numRef>
              <c:f>Лист1!$A$4:$B$4</c:f>
              <c:numCache>
                <c:formatCode>General</c:formatCode>
                <c:ptCount val="2"/>
                <c:pt idx="0">
                  <c:v>50</c:v>
                </c:pt>
                <c:pt idx="1">
                  <c:v>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200198904"/>
        <c:axId val="200193808"/>
      </c:barChart>
      <c:catAx>
        <c:axId val="200198904"/>
        <c:scaling>
          <c:orientation val="minMax"/>
        </c:scaling>
        <c:delete val="1"/>
        <c:axPos val="b"/>
        <c:majorTickMark val="none"/>
        <c:minorTickMark val="none"/>
        <c:tickLblPos val="nextTo"/>
        <c:crossAx val="200193808"/>
        <c:crosses val="autoZero"/>
        <c:auto val="1"/>
        <c:lblAlgn val="ctr"/>
        <c:lblOffset val="100"/>
        <c:noMultiLvlLbl val="0"/>
      </c:catAx>
      <c:valAx>
        <c:axId val="200193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0198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282060580688255E-2"/>
          <c:y val="0.25957825852425975"/>
          <c:w val="0.95343587883862346"/>
          <c:h val="0.4449629661174674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entury Gothic" panose="020B0502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2025</c:v>
                </c:pt>
                <c:pt idx="5">
                  <c:v>2030</c:v>
                </c:pt>
                <c:pt idx="6">
                  <c:v>2035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57.3</c:v>
                </c:pt>
                <c:pt idx="1">
                  <c:v>53.1</c:v>
                </c:pt>
                <c:pt idx="2">
                  <c:v>51.8</c:v>
                </c:pt>
                <c:pt idx="3">
                  <c:v>50</c:v>
                </c:pt>
                <c:pt idx="4">
                  <c:v>46.3</c:v>
                </c:pt>
                <c:pt idx="5" formatCode="_-* #,##0.0\ _₽_-;\-* #,##0.0\ _₽_-;_-* &quot;-&quot;??\ _₽_-;_-@_-">
                  <c:v>45.8</c:v>
                </c:pt>
                <c:pt idx="6">
                  <c:v>35.299999999999997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0951016"/>
        <c:axId val="280951408"/>
      </c:lineChart>
      <c:catAx>
        <c:axId val="2809510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Century Gothic" panose="020B0502020202020204" pitchFamily="34" charset="0"/>
              </a:defRPr>
            </a:pPr>
            <a:endParaRPr lang="ru-RU"/>
          </a:p>
        </c:txPr>
        <c:crossAx val="280951408"/>
        <c:crosses val="autoZero"/>
        <c:auto val="1"/>
        <c:lblAlgn val="ctr"/>
        <c:lblOffset val="100"/>
        <c:noMultiLvlLbl val="0"/>
      </c:catAx>
      <c:valAx>
        <c:axId val="280951408"/>
        <c:scaling>
          <c:orientation val="minMax"/>
          <c:max val="100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80951016"/>
        <c:crosses val="autoZero"/>
        <c:crossBetween val="between"/>
        <c:majorUnit val="50"/>
        <c:minorUnit val="50"/>
      </c:valAx>
      <c:spPr>
        <a:noFill/>
        <a:ln w="25386">
          <a:noFill/>
        </a:ln>
      </c:spPr>
    </c:plotArea>
    <c:plotVisOnly val="1"/>
    <c:dispBlanksAs val="gap"/>
    <c:showDLblsOverMax val="0"/>
  </c:chart>
  <c:txPr>
    <a:bodyPr/>
    <a:lstStyle/>
    <a:p>
      <a:pPr>
        <a:defRPr sz="1495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201696052364001E-2"/>
          <c:y val="0.14309307654011683"/>
          <c:w val="0.96890585674992757"/>
          <c:h val="0.66510126540503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14"/>
              <c:tx>
                <c:rich>
                  <a:bodyPr/>
                  <a:lstStyle/>
                  <a:p>
                    <a:r>
                      <a:rPr lang="ru-RU" sz="1400" b="1" u="none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rPr>
                      <a:t>70,62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 u="none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2035 г.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 formatCode="_(* #,##0.00_);_(* \(#,##0.00\);_(* &quot;-&quot;??_);_(@_)">
                  <c:v>72.73</c:v>
                </c:pt>
                <c:pt idx="1">
                  <c:v>80.7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280948272"/>
        <c:axId val="280949056"/>
      </c:barChart>
      <c:catAx>
        <c:axId val="28094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80949056"/>
        <c:crosses val="autoZero"/>
        <c:auto val="1"/>
        <c:lblAlgn val="ctr"/>
        <c:lblOffset val="100"/>
        <c:noMultiLvlLbl val="0"/>
      </c:catAx>
      <c:valAx>
        <c:axId val="280949056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extTo"/>
        <c:crossAx val="280948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201696052364001E-2"/>
          <c:y val="0.29469451152248144"/>
          <c:w val="0.96890585674992757"/>
          <c:h val="0.51349983042266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14"/>
              <c:tx>
                <c:rich>
                  <a:bodyPr/>
                  <a:lstStyle/>
                  <a:p>
                    <a:r>
                      <a:rPr lang="ru-RU" sz="1400" b="1" u="none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rPr>
                      <a:t>70,62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 u="none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2035 г.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11.3</c:v>
                </c:pt>
                <c:pt idx="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279546888"/>
        <c:axId val="279547280"/>
      </c:barChart>
      <c:catAx>
        <c:axId val="279546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79547280"/>
        <c:crosses val="autoZero"/>
        <c:auto val="1"/>
        <c:lblAlgn val="ctr"/>
        <c:lblOffset val="100"/>
        <c:noMultiLvlLbl val="0"/>
      </c:catAx>
      <c:valAx>
        <c:axId val="279547280"/>
        <c:scaling>
          <c:orientation val="minMax"/>
        </c:scaling>
        <c:delete val="1"/>
        <c:axPos val="l"/>
        <c:numFmt formatCode="_-* #,##0.0\ _₽_-;\-* #,##0.0\ _₽_-;_-* &quot;-&quot;??\ _₽_-;_-@_-" sourceLinked="1"/>
        <c:majorTickMark val="out"/>
        <c:minorTickMark val="none"/>
        <c:tickLblPos val="nextTo"/>
        <c:crossAx val="279546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201696052364001E-2"/>
          <c:y val="0.22335265976607457"/>
          <c:w val="0.96890585674992757"/>
          <c:h val="0.58484168217907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79646">
                <a:lumMod val="75000"/>
              </a:srgbClr>
            </a:solidFill>
          </c:spPr>
          <c:invertIfNegative val="0"/>
          <c:dLbls>
            <c:dLbl>
              <c:idx val="14"/>
              <c:tx>
                <c:rich>
                  <a:bodyPr/>
                  <a:lstStyle/>
                  <a:p>
                    <a:r>
                      <a:rPr lang="ru-RU" sz="1400" b="1" u="none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rPr>
                      <a:t>70,62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 u="none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г.</c:v>
                </c:pt>
                <c:pt idx="1">
                  <c:v>2035 г.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12.6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279548064"/>
        <c:axId val="279548848"/>
      </c:barChart>
      <c:catAx>
        <c:axId val="27954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79548848"/>
        <c:crosses val="autoZero"/>
        <c:auto val="1"/>
        <c:lblAlgn val="ctr"/>
        <c:lblOffset val="100"/>
        <c:noMultiLvlLbl val="0"/>
      </c:catAx>
      <c:valAx>
        <c:axId val="279548848"/>
        <c:scaling>
          <c:orientation val="minMax"/>
        </c:scaling>
        <c:delete val="1"/>
        <c:axPos val="l"/>
        <c:numFmt formatCode="_-* #,##0.0\ _₽_-;\-* #,##0.0\ _₽_-;_-* &quot;-&quot;??\ _₽_-;_-@_-" sourceLinked="1"/>
        <c:majorTickMark val="out"/>
        <c:minorTickMark val="none"/>
        <c:tickLblPos val="nextTo"/>
        <c:crossAx val="279548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547071625036239E-2"/>
          <c:y val="0.23227016316454827"/>
          <c:w val="0.96890585674992757"/>
          <c:h val="0.62051239502789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14"/>
              <c:tx>
                <c:rich>
                  <a:bodyPr/>
                  <a:lstStyle/>
                  <a:p>
                    <a:r>
                      <a:rPr lang="ru-RU" sz="1400" b="1" u="none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rPr>
                      <a:t>70,62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 u="none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0.47</c:v>
                </c:pt>
                <c:pt idx="1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280562104"/>
        <c:axId val="280557400"/>
      </c:barChart>
      <c:catAx>
        <c:axId val="280562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80557400"/>
        <c:crosses val="autoZero"/>
        <c:auto val="1"/>
        <c:lblAlgn val="ctr"/>
        <c:lblOffset val="100"/>
        <c:noMultiLvlLbl val="0"/>
      </c:catAx>
      <c:valAx>
        <c:axId val="280557400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80562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547071625036239E-2"/>
          <c:y val="0.22153891957821237"/>
          <c:w val="0.96890585674992757"/>
          <c:h val="0.61159487658772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0.164618514193587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ru-RU" sz="1400" b="1" u="none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rPr>
                      <a:t>70,62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 u="none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2035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0.04</c:v>
                </c:pt>
                <c:pt idx="1">
                  <c:v>1.2E-2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280560928"/>
        <c:axId val="280562496"/>
      </c:barChart>
      <c:catAx>
        <c:axId val="28056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80562496"/>
        <c:crosses val="autoZero"/>
        <c:auto val="1"/>
        <c:lblAlgn val="ctr"/>
        <c:lblOffset val="100"/>
        <c:noMultiLvlLbl val="0"/>
      </c:catAx>
      <c:valAx>
        <c:axId val="28056249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80560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55989F-F804-44B0-86B4-B61E05C9D41C}" type="doc">
      <dgm:prSet loTypeId="urn:microsoft.com/office/officeart/2005/8/layout/chevron1" loCatId="process" qsTypeId="urn:microsoft.com/office/officeart/2005/8/quickstyle/simple1#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E2B2D7A4-30B8-4ECB-88FE-A942BBE4D98C}">
      <dgm:prSet phldrT="[Текст]" custT="1"/>
      <dgm:spPr>
        <a:solidFill>
          <a:srgbClr val="E1EB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C0000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rPr>
            <a:t>280</a:t>
          </a:r>
        </a:p>
      </dgm:t>
    </dgm:pt>
    <dgm:pt modelId="{0C0BFCD5-5B8A-4174-90A2-79EC09402048}" type="parTrans" cxnId="{2E9A3307-6C05-4324-AB29-65ED763282D7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ED262066-0FEC-417B-8550-39C8D95367BE}" type="sibTrans" cxnId="{2E9A3307-6C05-4324-AB29-65ED763282D7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CCE1C50A-8218-418D-AA4C-16EA3C33971E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ACC8EA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D2000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rPr>
            <a:t>320</a:t>
          </a:r>
          <a:endParaRPr lang="ru-RU" sz="2000" b="1" dirty="0">
            <a:solidFill>
              <a:srgbClr val="D20000"/>
            </a:solidFill>
            <a:effectLst/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32C0B1C7-3E9B-4EF3-86BA-695C35366293}" type="parTrans" cxnId="{6FF22D58-380A-4F2D-94C1-F3B34078436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5D9496CC-D797-4C96-AA2F-BC1F4294C87E}" type="sibTrans" cxnId="{6FF22D58-380A-4F2D-94C1-F3B34078436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9DCC33BA-2460-4C00-9B4A-359EE7EC9719}">
      <dgm:prSet phldrT="[Текст]" custT="1"/>
      <dgm:spPr>
        <a:solidFill>
          <a:srgbClr val="A5C4E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C0000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rPr>
            <a:t>370</a:t>
          </a:r>
          <a:endParaRPr lang="ru-RU" sz="2000" b="1" dirty="0">
            <a:solidFill>
              <a:schemeClr val="tx1"/>
            </a:solidFill>
            <a:effectLst/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0C38AC30-0874-4E92-91DF-D34F6194B4C9}" type="parTrans" cxnId="{56D4CD87-FAC7-4897-AC91-411EB99395D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F4F5AE19-04CF-4D54-BD16-0EB76651AB80}" type="sibTrans" cxnId="{56D4CD87-FAC7-4897-AC91-411EB99395D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00D9036E-5831-4B55-BB8D-953B07A690E2}">
      <dgm:prSet phldrT="[Текст]" custT="1"/>
      <dgm:spPr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C0000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rPr>
            <a:t>400</a:t>
          </a:r>
        </a:p>
      </dgm:t>
    </dgm:pt>
    <dgm:pt modelId="{AF424EAA-27A5-4EEA-84BD-98D38583010F}" type="parTrans" cxnId="{E436ECB4-2E0E-4AD1-8C65-D6F6214ADEDB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B3E8952D-9E24-4897-AF4A-2751AAE27CE6}" type="sibTrans" cxnId="{E436ECB4-2E0E-4AD1-8C65-D6F6214ADEDB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FA653C5-09AA-48D2-907F-688F65441146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accent2">
                  <a:lumMod val="75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rPr>
            <a:t>250</a:t>
          </a:r>
        </a:p>
      </dgm:t>
    </dgm:pt>
    <dgm:pt modelId="{F0A1E327-B909-4E44-8918-29C6BA10AAAB}" type="sibTrans" cxnId="{CB6A5993-3564-4A7F-A1EF-F1285E0A5F3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8E6BCD78-10AF-4149-8B2E-AB9A507C3413}" type="parTrans" cxnId="{CB6A5993-3564-4A7F-A1EF-F1285E0A5F3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103E0675-625B-46BB-AB12-E0628BDF2E8C}" type="pres">
      <dgm:prSet presAssocID="{0255989F-F804-44B0-86B4-B61E05C9D4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53CD5D-6666-471D-B31D-4728B6CD1A9E}" type="pres">
      <dgm:prSet presAssocID="{7FA653C5-09AA-48D2-907F-688F65441146}" presName="parTxOnly" presStyleLbl="node1" presStyleIdx="0" presStyleCnt="5" custScaleX="93939" custScaleY="108497" custLinFactNeighborX="-42526" custLinFactNeighborY="40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C0D87-B07A-4E49-B648-79CE3DC97F7B}" type="pres">
      <dgm:prSet presAssocID="{F0A1E327-B909-4E44-8918-29C6BA10AAAB}" presName="parTxOnlySpace" presStyleCnt="0"/>
      <dgm:spPr/>
    </dgm:pt>
    <dgm:pt modelId="{E19F96EF-4023-4496-86C3-C3F9499695C0}" type="pres">
      <dgm:prSet presAssocID="{E2B2D7A4-30B8-4ECB-88FE-A942BBE4D98C}" presName="parTxOnly" presStyleLbl="node1" presStyleIdx="1" presStyleCnt="5" custScaleX="94124" custScaleY="114200" custLinFactNeighborX="-35836" custLinFactNeighborY="60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E8B46-DE83-44AF-A756-FC2B5B0C1F0B}" type="pres">
      <dgm:prSet presAssocID="{ED262066-0FEC-417B-8550-39C8D95367BE}" presName="parTxOnlySpace" presStyleCnt="0"/>
      <dgm:spPr/>
    </dgm:pt>
    <dgm:pt modelId="{FE5AB19A-53FA-4E46-A289-671EF65846C4}" type="pres">
      <dgm:prSet presAssocID="{CCE1C50A-8218-418D-AA4C-16EA3C33971E}" presName="parTxOnly" presStyleLbl="node1" presStyleIdx="2" presStyleCnt="5" custScaleX="92068" custScaleY="113156" custLinFactNeighborX="-51576" custLinFactNeighborY="54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5D77F-5966-40C6-A4A9-4C4DC701907E}" type="pres">
      <dgm:prSet presAssocID="{5D9496CC-D797-4C96-AA2F-BC1F4294C87E}" presName="parTxOnlySpace" presStyleCnt="0"/>
      <dgm:spPr/>
    </dgm:pt>
    <dgm:pt modelId="{A28536FE-FA6C-4ECF-AA23-90B51BB2A92C}" type="pres">
      <dgm:prSet presAssocID="{9DCC33BA-2460-4C00-9B4A-359EE7EC9719}" presName="parTxOnly" presStyleLbl="node1" presStyleIdx="3" presStyleCnt="5" custScaleX="90257" custScaleY="112470" custLinFactNeighborX="-74114" custLinFactNeighborY="51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402081-28D1-4E5C-944C-5B5D26A7723F}" type="pres">
      <dgm:prSet presAssocID="{F4F5AE19-04CF-4D54-BD16-0EB76651AB80}" presName="parTxOnlySpace" presStyleCnt="0"/>
      <dgm:spPr/>
    </dgm:pt>
    <dgm:pt modelId="{1F4D9ECB-64B4-4415-8101-90E306A42A49}" type="pres">
      <dgm:prSet presAssocID="{00D9036E-5831-4B55-BB8D-953B07A690E2}" presName="parTxOnly" presStyleLbl="node1" presStyleIdx="4" presStyleCnt="5" custScaleX="88820" custScaleY="111768" custLinFactNeighborX="-97104" custLinFactNeighborY="64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3229E1-2F2E-4584-989E-2473276FA6C6}" type="presOf" srcId="{E2B2D7A4-30B8-4ECB-88FE-A942BBE4D98C}" destId="{E19F96EF-4023-4496-86C3-C3F9499695C0}" srcOrd="0" destOrd="0" presId="urn:microsoft.com/office/officeart/2005/8/layout/chevron1"/>
    <dgm:cxn modelId="{96B5384F-7378-4090-B622-E110D3688A38}" type="presOf" srcId="{9DCC33BA-2460-4C00-9B4A-359EE7EC9719}" destId="{A28536FE-FA6C-4ECF-AA23-90B51BB2A92C}" srcOrd="0" destOrd="0" presId="urn:microsoft.com/office/officeart/2005/8/layout/chevron1"/>
    <dgm:cxn modelId="{3222D78E-844F-4022-BC3A-C1FFFA3CCE81}" type="presOf" srcId="{00D9036E-5831-4B55-BB8D-953B07A690E2}" destId="{1F4D9ECB-64B4-4415-8101-90E306A42A49}" srcOrd="0" destOrd="0" presId="urn:microsoft.com/office/officeart/2005/8/layout/chevron1"/>
    <dgm:cxn modelId="{56D4CD87-FAC7-4897-AC91-411EB99395D4}" srcId="{0255989F-F804-44B0-86B4-B61E05C9D41C}" destId="{9DCC33BA-2460-4C00-9B4A-359EE7EC9719}" srcOrd="3" destOrd="0" parTransId="{0C38AC30-0874-4E92-91DF-D34F6194B4C9}" sibTransId="{F4F5AE19-04CF-4D54-BD16-0EB76651AB80}"/>
    <dgm:cxn modelId="{CB6A5993-3564-4A7F-A1EF-F1285E0A5F33}" srcId="{0255989F-F804-44B0-86B4-B61E05C9D41C}" destId="{7FA653C5-09AA-48D2-907F-688F65441146}" srcOrd="0" destOrd="0" parTransId="{8E6BCD78-10AF-4149-8B2E-AB9A507C3413}" sibTransId="{F0A1E327-B909-4E44-8918-29C6BA10AAAB}"/>
    <dgm:cxn modelId="{EAE98921-6D41-49EF-9951-782A4C6E6B46}" type="presOf" srcId="{CCE1C50A-8218-418D-AA4C-16EA3C33971E}" destId="{FE5AB19A-53FA-4E46-A289-671EF65846C4}" srcOrd="0" destOrd="0" presId="urn:microsoft.com/office/officeart/2005/8/layout/chevron1"/>
    <dgm:cxn modelId="{2E9A3307-6C05-4324-AB29-65ED763282D7}" srcId="{0255989F-F804-44B0-86B4-B61E05C9D41C}" destId="{E2B2D7A4-30B8-4ECB-88FE-A942BBE4D98C}" srcOrd="1" destOrd="0" parTransId="{0C0BFCD5-5B8A-4174-90A2-79EC09402048}" sibTransId="{ED262066-0FEC-417B-8550-39C8D95367BE}"/>
    <dgm:cxn modelId="{E436ECB4-2E0E-4AD1-8C65-D6F6214ADEDB}" srcId="{0255989F-F804-44B0-86B4-B61E05C9D41C}" destId="{00D9036E-5831-4B55-BB8D-953B07A690E2}" srcOrd="4" destOrd="0" parTransId="{AF424EAA-27A5-4EEA-84BD-98D38583010F}" sibTransId="{B3E8952D-9E24-4897-AF4A-2751AAE27CE6}"/>
    <dgm:cxn modelId="{6FF22D58-380A-4F2D-94C1-F3B340784363}" srcId="{0255989F-F804-44B0-86B4-B61E05C9D41C}" destId="{CCE1C50A-8218-418D-AA4C-16EA3C33971E}" srcOrd="2" destOrd="0" parTransId="{32C0B1C7-3E9B-4EF3-86BA-695C35366293}" sibTransId="{5D9496CC-D797-4C96-AA2F-BC1F4294C87E}"/>
    <dgm:cxn modelId="{EE475DFD-5CF9-4119-BC19-6E05811E6681}" type="presOf" srcId="{0255989F-F804-44B0-86B4-B61E05C9D41C}" destId="{103E0675-625B-46BB-AB12-E0628BDF2E8C}" srcOrd="0" destOrd="0" presId="urn:microsoft.com/office/officeart/2005/8/layout/chevron1"/>
    <dgm:cxn modelId="{688467F7-BC1D-4472-8DBE-585818559470}" type="presOf" srcId="{7FA653C5-09AA-48D2-907F-688F65441146}" destId="{A953CD5D-6666-471D-B31D-4728B6CD1A9E}" srcOrd="0" destOrd="0" presId="urn:microsoft.com/office/officeart/2005/8/layout/chevron1"/>
    <dgm:cxn modelId="{55A7828C-D0F5-43D0-BFDC-FA59C3682A93}" type="presParOf" srcId="{103E0675-625B-46BB-AB12-E0628BDF2E8C}" destId="{A953CD5D-6666-471D-B31D-4728B6CD1A9E}" srcOrd="0" destOrd="0" presId="urn:microsoft.com/office/officeart/2005/8/layout/chevron1"/>
    <dgm:cxn modelId="{84C49D24-3921-4D58-9EFC-61701CFAFDD2}" type="presParOf" srcId="{103E0675-625B-46BB-AB12-E0628BDF2E8C}" destId="{539C0D87-B07A-4E49-B648-79CE3DC97F7B}" srcOrd="1" destOrd="0" presId="urn:microsoft.com/office/officeart/2005/8/layout/chevron1"/>
    <dgm:cxn modelId="{13862488-D1DE-4739-B841-A84F49A16999}" type="presParOf" srcId="{103E0675-625B-46BB-AB12-E0628BDF2E8C}" destId="{E19F96EF-4023-4496-86C3-C3F9499695C0}" srcOrd="2" destOrd="0" presId="urn:microsoft.com/office/officeart/2005/8/layout/chevron1"/>
    <dgm:cxn modelId="{AFA288F5-D652-4DE6-8AEC-C078A9104382}" type="presParOf" srcId="{103E0675-625B-46BB-AB12-E0628BDF2E8C}" destId="{EE8E8B46-DE83-44AF-A756-FC2B5B0C1F0B}" srcOrd="3" destOrd="0" presId="urn:microsoft.com/office/officeart/2005/8/layout/chevron1"/>
    <dgm:cxn modelId="{4ACB3A03-139F-4D62-99A1-196547AC8D4A}" type="presParOf" srcId="{103E0675-625B-46BB-AB12-E0628BDF2E8C}" destId="{FE5AB19A-53FA-4E46-A289-671EF65846C4}" srcOrd="4" destOrd="0" presId="urn:microsoft.com/office/officeart/2005/8/layout/chevron1"/>
    <dgm:cxn modelId="{C9BD6CFE-ABF1-490D-A310-0E52816548A2}" type="presParOf" srcId="{103E0675-625B-46BB-AB12-E0628BDF2E8C}" destId="{2165D77F-5966-40C6-A4A9-4C4DC701907E}" srcOrd="5" destOrd="0" presId="urn:microsoft.com/office/officeart/2005/8/layout/chevron1"/>
    <dgm:cxn modelId="{82E66D22-408B-43B7-95D4-A2EBD5D30BE6}" type="presParOf" srcId="{103E0675-625B-46BB-AB12-E0628BDF2E8C}" destId="{A28536FE-FA6C-4ECF-AA23-90B51BB2A92C}" srcOrd="6" destOrd="0" presId="urn:microsoft.com/office/officeart/2005/8/layout/chevron1"/>
    <dgm:cxn modelId="{FB0535C8-0F2C-4D10-84CF-14B22295A98E}" type="presParOf" srcId="{103E0675-625B-46BB-AB12-E0628BDF2E8C}" destId="{01402081-28D1-4E5C-944C-5B5D26A7723F}" srcOrd="7" destOrd="0" presId="urn:microsoft.com/office/officeart/2005/8/layout/chevron1"/>
    <dgm:cxn modelId="{5CEC96C0-F192-4F3C-9294-EC51E73DC255}" type="presParOf" srcId="{103E0675-625B-46BB-AB12-E0628BDF2E8C}" destId="{1F4D9ECB-64B4-4415-8101-90E306A42A4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F38D81-646B-46A5-80FE-A258FBDD1311}" type="doc">
      <dgm:prSet loTypeId="urn:microsoft.com/office/officeart/2005/8/layout/cycle3" loCatId="cycle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832C502-149C-47C3-BE83-3DE92CD83275}">
      <dgm:prSet phldrT="[Текст]"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ru-RU" sz="1200" b="1" dirty="0" smtClean="0">
              <a:latin typeface="Century Gothic" panose="020B0502020202020204" pitchFamily="34" charset="0"/>
            </a:rPr>
            <a:t>Валовой региональный продукт на душу населения возрастет </a:t>
          </a:r>
        </a:p>
        <a:p>
          <a:pPr>
            <a:spcAft>
              <a:spcPts val="600"/>
            </a:spcAft>
          </a:pPr>
          <a:r>
            <a:rPr lang="ru-RU" sz="1400" b="1" dirty="0" smtClean="0">
              <a:solidFill>
                <a:srgbClr val="C00000"/>
              </a:solidFill>
              <a:latin typeface="Century Gothic" panose="020B0502020202020204" pitchFamily="34" charset="0"/>
            </a:rPr>
            <a:t>в 3,7 раза и составит 844,0 тыс.руб.</a:t>
          </a:r>
          <a:endParaRPr lang="ru-RU" sz="1400" b="1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99B0540C-2060-4A5A-B4BC-58AB6D677DFB}" type="parTrans" cxnId="{3D67B26F-2013-4DCA-AFDF-B4F7947127EE}">
      <dgm:prSet/>
      <dgm:spPr/>
      <dgm:t>
        <a:bodyPr/>
        <a:lstStyle/>
        <a:p>
          <a:endParaRPr lang="ru-RU"/>
        </a:p>
      </dgm:t>
    </dgm:pt>
    <dgm:pt modelId="{52150FDB-8B53-4F87-BBCA-938E03FDE84B}" type="sibTrans" cxnId="{3D67B26F-2013-4DCA-AFDF-B4F7947127EE}">
      <dgm:prSet/>
      <dgm:spPr/>
      <dgm:t>
        <a:bodyPr/>
        <a:lstStyle/>
        <a:p>
          <a:endParaRPr lang="ru-RU"/>
        </a:p>
      </dgm:t>
    </dgm:pt>
    <dgm:pt modelId="{C7B6B98A-DE2F-4EA2-8B89-127972B46603}">
      <dgm:prSet custT="1"/>
      <dgm:spPr>
        <a:solidFill>
          <a:schemeClr val="bg1"/>
        </a:solidFill>
        <a:ln>
          <a:solidFill>
            <a:srgbClr val="C00000"/>
          </a:solidFill>
        </a:ln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spcAft>
              <a:spcPts val="600"/>
            </a:spcAft>
          </a:pPr>
          <a:r>
            <a:rPr lang="ru-RU" sz="1200" b="1" dirty="0" smtClean="0">
              <a:latin typeface="Century Gothic" panose="020B0502020202020204" pitchFamily="34" charset="0"/>
            </a:rPr>
            <a:t>Объем инвестиций в основной капитал – </a:t>
          </a:r>
        </a:p>
        <a:p>
          <a:pPr>
            <a:spcAft>
              <a:spcPts val="600"/>
            </a:spcAft>
          </a:pPr>
          <a:r>
            <a:rPr lang="ru-RU" sz="1400" b="1" dirty="0" smtClean="0">
              <a:solidFill>
                <a:srgbClr val="C00000"/>
              </a:solidFill>
              <a:latin typeface="Century Gothic" panose="020B0502020202020204" pitchFamily="34" charset="0"/>
            </a:rPr>
            <a:t>в 4,6 раза (до 238,9 млрд. руб.) </a:t>
          </a:r>
          <a:endParaRPr lang="ru-RU" sz="1400" b="1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74650DD0-69B7-4F87-8D5A-4D02EDB2893C}" type="parTrans" cxnId="{C490116B-50BF-44C8-ACC3-0371F101415D}">
      <dgm:prSet/>
      <dgm:spPr/>
      <dgm:t>
        <a:bodyPr/>
        <a:lstStyle/>
        <a:p>
          <a:endParaRPr lang="ru-RU"/>
        </a:p>
      </dgm:t>
    </dgm:pt>
    <dgm:pt modelId="{8717318F-2826-4B85-BA14-F1A180877D35}" type="sibTrans" cxnId="{C490116B-50BF-44C8-ACC3-0371F101415D}">
      <dgm:prSet/>
      <dgm:spPr/>
      <dgm:t>
        <a:bodyPr/>
        <a:lstStyle/>
        <a:p>
          <a:endParaRPr lang="ru-RU"/>
        </a:p>
      </dgm:t>
    </dgm:pt>
    <dgm:pt modelId="{09E71B3A-BC3F-4C97-8FAB-3AEE3FA0A693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spcAft>
              <a:spcPts val="600"/>
            </a:spcAft>
          </a:pPr>
          <a:r>
            <a:rPr lang="ru-RU" sz="1200" b="1" dirty="0" smtClean="0">
              <a:latin typeface="Century Gothic" panose="020B0502020202020204" pitchFamily="34" charset="0"/>
            </a:rPr>
            <a:t>Число высокопроизводи-тельных рабочих мест увеличится</a:t>
          </a:r>
        </a:p>
        <a:p>
          <a:pPr>
            <a:spcAft>
              <a:spcPts val="600"/>
            </a:spcAft>
          </a:pPr>
          <a:r>
            <a:rPr lang="ru-RU" sz="1400" b="1" dirty="0" smtClean="0">
              <a:solidFill>
                <a:srgbClr val="C00000"/>
              </a:solidFill>
              <a:latin typeface="Century Gothic" panose="020B0502020202020204" pitchFamily="34" charset="0"/>
            </a:rPr>
            <a:t>в 2,1 раза (до 230 тыс. мест) </a:t>
          </a:r>
          <a:endParaRPr lang="ru-RU" sz="1400" b="1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45A116D1-B162-426C-B11A-AC9B9F6C0388}" type="parTrans" cxnId="{46F3ED41-563E-4039-B3F1-DD8127EB4FDA}">
      <dgm:prSet/>
      <dgm:spPr/>
      <dgm:t>
        <a:bodyPr/>
        <a:lstStyle/>
        <a:p>
          <a:endParaRPr lang="ru-RU"/>
        </a:p>
      </dgm:t>
    </dgm:pt>
    <dgm:pt modelId="{EE0999F0-18E5-4970-BBB4-1AA6C4D69001}" type="sibTrans" cxnId="{46F3ED41-563E-4039-B3F1-DD8127EB4FDA}">
      <dgm:prSet/>
      <dgm:spPr/>
      <dgm:t>
        <a:bodyPr/>
        <a:lstStyle/>
        <a:p>
          <a:endParaRPr lang="ru-RU"/>
        </a:p>
      </dgm:t>
    </dgm:pt>
    <dgm:pt modelId="{2CD38FD3-12FF-477E-BFAB-F3510C777C33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spcAft>
              <a:spcPct val="35000"/>
            </a:spcAft>
          </a:pPr>
          <a:r>
            <a:rPr lang="ru-RU" sz="1200" b="1" dirty="0" smtClean="0">
              <a:latin typeface="Century Gothic" panose="020B0502020202020204" pitchFamily="34" charset="0"/>
            </a:rPr>
            <a:t>Объем продукции сельского хозяйства на душу населения – </a:t>
          </a:r>
        </a:p>
        <a:p>
          <a:pPr>
            <a:spcAft>
              <a:spcPct val="35000"/>
            </a:spcAft>
          </a:pPr>
          <a:r>
            <a:rPr lang="ru-RU" sz="1400" b="1" dirty="0" smtClean="0">
              <a:solidFill>
                <a:srgbClr val="C00000"/>
              </a:solidFill>
              <a:latin typeface="Century Gothic" panose="020B0502020202020204" pitchFamily="34" charset="0"/>
            </a:rPr>
            <a:t>в 3,8 раза (до 138,1 тыс. руб.) </a:t>
          </a:r>
          <a:endParaRPr lang="ru-RU" sz="1400" b="1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66B07D2F-0FCC-4A09-9FF8-7C65691E5596}" type="parTrans" cxnId="{16EAC9D0-1672-48F4-8985-B99C7F226146}">
      <dgm:prSet/>
      <dgm:spPr/>
      <dgm:t>
        <a:bodyPr/>
        <a:lstStyle/>
        <a:p>
          <a:endParaRPr lang="ru-RU"/>
        </a:p>
      </dgm:t>
    </dgm:pt>
    <dgm:pt modelId="{A5AB466D-5FBC-484B-9033-6668651AA53A}" type="sibTrans" cxnId="{16EAC9D0-1672-48F4-8985-B99C7F226146}">
      <dgm:prSet/>
      <dgm:spPr/>
      <dgm:t>
        <a:bodyPr/>
        <a:lstStyle/>
        <a:p>
          <a:endParaRPr lang="ru-RU"/>
        </a:p>
      </dgm:t>
    </dgm:pt>
    <dgm:pt modelId="{7893BBCB-78EA-4856-941A-89E2416D98A7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spcAft>
              <a:spcPct val="35000"/>
            </a:spcAft>
          </a:pPr>
          <a:r>
            <a:rPr lang="ru-RU" sz="1200" b="1" dirty="0" smtClean="0">
              <a:latin typeface="Century Gothic" panose="020B0502020202020204" pitchFamily="34" charset="0"/>
            </a:rPr>
            <a:t>Среднемесячная заработная плата составит </a:t>
          </a:r>
          <a:r>
            <a:rPr lang="ru-RU" sz="1200" b="1" dirty="0" smtClean="0">
              <a:solidFill>
                <a:srgbClr val="C00000"/>
              </a:solidFill>
              <a:latin typeface="Century Gothic" panose="020B0502020202020204" pitchFamily="34" charset="0"/>
            </a:rPr>
            <a:t>89480,0 руб. </a:t>
          </a:r>
          <a:r>
            <a:rPr lang="ru-RU" sz="1200" b="1" dirty="0" smtClean="0">
              <a:latin typeface="Century Gothic" panose="020B0502020202020204" pitchFamily="34" charset="0"/>
            </a:rPr>
            <a:t>Реальная заработная плата возрастет </a:t>
          </a:r>
        </a:p>
        <a:p>
          <a:pPr>
            <a:spcAft>
              <a:spcPts val="0"/>
            </a:spcAft>
          </a:pPr>
          <a:r>
            <a:rPr lang="ru-RU" sz="1200" b="1" dirty="0" smtClean="0">
              <a:solidFill>
                <a:srgbClr val="C00000"/>
              </a:solidFill>
              <a:latin typeface="Century Gothic" panose="020B0502020202020204" pitchFamily="34" charset="0"/>
            </a:rPr>
            <a:t>в 2,0 раза</a:t>
          </a:r>
          <a:endParaRPr lang="ru-RU" sz="1200" b="1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DAC27EDE-12EA-4AE6-ACBB-F087D7F33D43}" type="parTrans" cxnId="{25B885A1-3AEB-4202-B00D-F51678513BF4}">
      <dgm:prSet/>
      <dgm:spPr/>
      <dgm:t>
        <a:bodyPr/>
        <a:lstStyle/>
        <a:p>
          <a:endParaRPr lang="ru-RU"/>
        </a:p>
      </dgm:t>
    </dgm:pt>
    <dgm:pt modelId="{A1B93A0F-4569-424A-A8E3-AEA570FF0DAF}" type="sibTrans" cxnId="{25B885A1-3AEB-4202-B00D-F51678513BF4}">
      <dgm:prSet/>
      <dgm:spPr/>
      <dgm:t>
        <a:bodyPr/>
        <a:lstStyle/>
        <a:p>
          <a:endParaRPr lang="ru-RU"/>
        </a:p>
      </dgm:t>
    </dgm:pt>
    <dgm:pt modelId="{526053C2-E85B-401A-9F3C-AD4AC75C415A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1200" b="1" dirty="0" smtClean="0">
              <a:latin typeface="Century Gothic" panose="020B0502020202020204" pitchFamily="34" charset="0"/>
            </a:rPr>
            <a:t>Численность населения с денежными доходами ниже величины прожиточного минимума снизится с 19,0% (234,4 тыс. чел.) в 2017 г.</a:t>
          </a:r>
        </a:p>
        <a:p>
          <a:pPr>
            <a:spcAft>
              <a:spcPts val="600"/>
            </a:spcAft>
          </a:pPr>
          <a:r>
            <a:rPr lang="ru-RU" sz="1400" b="1" dirty="0" smtClean="0">
              <a:solidFill>
                <a:srgbClr val="C00000"/>
              </a:solidFill>
              <a:latin typeface="Century Gothic" panose="020B0502020202020204" pitchFamily="34" charset="0"/>
            </a:rPr>
            <a:t>до 9,0% в 2035 г. (107,2 тыс. чел.)</a:t>
          </a:r>
          <a:endParaRPr lang="ru-RU" sz="1400" b="1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412FCA18-ABE3-460F-9FA8-B0F8380FC3FE}" type="parTrans" cxnId="{FBE5AA5C-CEB6-458C-927C-373101EB33A6}">
      <dgm:prSet/>
      <dgm:spPr/>
      <dgm:t>
        <a:bodyPr/>
        <a:lstStyle/>
        <a:p>
          <a:endParaRPr lang="ru-RU"/>
        </a:p>
      </dgm:t>
    </dgm:pt>
    <dgm:pt modelId="{505A7625-0BF1-4335-8C4B-109F7DB83615}" type="sibTrans" cxnId="{FBE5AA5C-CEB6-458C-927C-373101EB33A6}">
      <dgm:prSet/>
      <dgm:spPr/>
      <dgm:t>
        <a:bodyPr/>
        <a:lstStyle/>
        <a:p>
          <a:endParaRPr lang="ru-RU"/>
        </a:p>
      </dgm:t>
    </dgm:pt>
    <dgm:pt modelId="{202A00EB-9889-4A59-B1E9-1B7DD87AAC29}">
      <dgm:prSet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200" b="1" dirty="0" smtClean="0">
              <a:latin typeface="Century Gothic" panose="020B0502020202020204" pitchFamily="34" charset="0"/>
            </a:rPr>
            <a:t>Производительность труда в обрабатывающих производствах увеличится </a:t>
          </a:r>
        </a:p>
        <a:p>
          <a:r>
            <a:rPr lang="ru-RU" sz="1400" b="1" dirty="0" smtClean="0">
              <a:solidFill>
                <a:srgbClr val="C00000"/>
              </a:solidFill>
              <a:latin typeface="Century Gothic" panose="020B0502020202020204" pitchFamily="34" charset="0"/>
            </a:rPr>
            <a:t>в 3,7 раза</a:t>
          </a:r>
          <a:endParaRPr lang="ru-RU" sz="1400" b="1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BD461997-B9FD-4D32-97B0-8272614FF613}" type="parTrans" cxnId="{7F3D8CC6-0392-4D44-8DE6-85AF4B3F033F}">
      <dgm:prSet/>
      <dgm:spPr/>
      <dgm:t>
        <a:bodyPr/>
        <a:lstStyle/>
        <a:p>
          <a:endParaRPr lang="ru-RU"/>
        </a:p>
      </dgm:t>
    </dgm:pt>
    <dgm:pt modelId="{FF3BBAF0-22A6-43C7-BE70-E8EE3283581C}" type="sibTrans" cxnId="{7F3D8CC6-0392-4D44-8DE6-85AF4B3F033F}">
      <dgm:prSet/>
      <dgm:spPr/>
      <dgm:t>
        <a:bodyPr/>
        <a:lstStyle/>
        <a:p>
          <a:endParaRPr lang="ru-RU"/>
        </a:p>
      </dgm:t>
    </dgm:pt>
    <dgm:pt modelId="{F99ED095-25B6-49F0-BB63-DC056FBCB763}" type="pres">
      <dgm:prSet presAssocID="{64F38D81-646B-46A5-80FE-A258FBDD13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4AD9DA-BC0C-4540-AD77-AACA7221BB41}" type="pres">
      <dgm:prSet presAssocID="{64F38D81-646B-46A5-80FE-A258FBDD1311}" presName="cycle" presStyleCnt="0"/>
      <dgm:spPr/>
      <dgm:t>
        <a:bodyPr/>
        <a:lstStyle/>
        <a:p>
          <a:endParaRPr lang="ru-RU"/>
        </a:p>
      </dgm:t>
    </dgm:pt>
    <dgm:pt modelId="{C3FB10DA-FCA1-47A2-80BA-B3CE4BFA1E01}" type="pres">
      <dgm:prSet presAssocID="{3832C502-149C-47C3-BE83-3DE92CD83275}" presName="nodeFirstNode" presStyleLbl="node1" presStyleIdx="0" presStyleCnt="7" custScaleX="125090" custScaleY="179058" custRadScaleRad="90680" custRadScaleInc="1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EBAC8-A372-4B78-AC62-45B8AB8DF9F5}" type="pres">
      <dgm:prSet presAssocID="{52150FDB-8B53-4F87-BBCA-938E03FDE84B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DC5F8F36-1760-499E-A974-E7039647B852}" type="pres">
      <dgm:prSet presAssocID="{C7B6B98A-DE2F-4EA2-8B89-127972B46603}" presName="nodeFollowingNodes" presStyleLbl="node1" presStyleIdx="1" presStyleCnt="7" custScaleX="123056" custScaleY="155928" custRadScaleRad="120261" custRadScaleInc="28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88C2B-0848-4932-9695-A09D693B337E}" type="pres">
      <dgm:prSet presAssocID="{09E71B3A-BC3F-4C97-8FAB-3AEE3FA0A693}" presName="nodeFollowingNodes" presStyleLbl="node1" presStyleIdx="2" presStyleCnt="7" custScaleX="119603" custScaleY="161865" custRadScaleRad="121432" custRadScaleInc="-10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FF82B-D900-4267-8C76-554084C84D31}" type="pres">
      <dgm:prSet presAssocID="{202A00EB-9889-4A59-B1E9-1B7DD87AAC29}" presName="nodeFollowingNodes" presStyleLbl="node1" presStyleIdx="3" presStyleCnt="7" custScaleX="140785" custScaleY="155981" custRadScaleRad="105497" custRadScaleInc="-32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962E61-8061-4E5F-95F1-778988AE3A5D}" type="pres">
      <dgm:prSet presAssocID="{2CD38FD3-12FF-477E-BFAB-F3510C777C33}" presName="nodeFollowingNodes" presStyleLbl="node1" presStyleIdx="4" presStyleCnt="7" custScaleX="129630" custScaleY="142244" custRadScaleRad="100491" custRadScaleInc="23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BDDC9-ACEF-4E4C-B9B0-105E84C52709}" type="pres">
      <dgm:prSet presAssocID="{7893BBCB-78EA-4856-941A-89E2416D98A7}" presName="nodeFollowingNodes" presStyleLbl="node1" presStyleIdx="5" presStyleCnt="7" custScaleX="134484" custScaleY="160765" custRadScaleRad="114348" custRadScaleInc="9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B4348-BCE7-452E-BF59-1CC16031EB89}" type="pres">
      <dgm:prSet presAssocID="{526053C2-E85B-401A-9F3C-AD4AC75C415A}" presName="nodeFollowingNodes" presStyleLbl="node1" presStyleIdx="6" presStyleCnt="7" custScaleX="133706" custScaleY="190469" custRadScaleRad="128703" custRadScaleInc="-29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F3ED41-563E-4039-B3F1-DD8127EB4FDA}" srcId="{64F38D81-646B-46A5-80FE-A258FBDD1311}" destId="{09E71B3A-BC3F-4C97-8FAB-3AEE3FA0A693}" srcOrd="2" destOrd="0" parTransId="{45A116D1-B162-426C-B11A-AC9B9F6C0388}" sibTransId="{EE0999F0-18E5-4970-BBB4-1AA6C4D69001}"/>
    <dgm:cxn modelId="{C233BB06-5FF6-4DDB-8A65-DA7E39A1B417}" type="presOf" srcId="{2CD38FD3-12FF-477E-BFAB-F3510C777C33}" destId="{87962E61-8061-4E5F-95F1-778988AE3A5D}" srcOrd="0" destOrd="0" presId="urn:microsoft.com/office/officeart/2005/8/layout/cycle3"/>
    <dgm:cxn modelId="{0B9BD572-3B7F-47EE-875F-9B761A42A533}" type="presOf" srcId="{64F38D81-646B-46A5-80FE-A258FBDD1311}" destId="{F99ED095-25B6-49F0-BB63-DC056FBCB763}" srcOrd="0" destOrd="0" presId="urn:microsoft.com/office/officeart/2005/8/layout/cycle3"/>
    <dgm:cxn modelId="{7F3D8CC6-0392-4D44-8DE6-85AF4B3F033F}" srcId="{64F38D81-646B-46A5-80FE-A258FBDD1311}" destId="{202A00EB-9889-4A59-B1E9-1B7DD87AAC29}" srcOrd="3" destOrd="0" parTransId="{BD461997-B9FD-4D32-97B0-8272614FF613}" sibTransId="{FF3BBAF0-22A6-43C7-BE70-E8EE3283581C}"/>
    <dgm:cxn modelId="{16EAC9D0-1672-48F4-8985-B99C7F226146}" srcId="{64F38D81-646B-46A5-80FE-A258FBDD1311}" destId="{2CD38FD3-12FF-477E-BFAB-F3510C777C33}" srcOrd="4" destOrd="0" parTransId="{66B07D2F-0FCC-4A09-9FF8-7C65691E5596}" sibTransId="{A5AB466D-5FBC-484B-9033-6668651AA53A}"/>
    <dgm:cxn modelId="{F77FFEDC-CAA2-4D04-B471-8408BC4BBAB3}" type="presOf" srcId="{3832C502-149C-47C3-BE83-3DE92CD83275}" destId="{C3FB10DA-FCA1-47A2-80BA-B3CE4BFA1E01}" srcOrd="0" destOrd="0" presId="urn:microsoft.com/office/officeart/2005/8/layout/cycle3"/>
    <dgm:cxn modelId="{2225A8AD-0488-4477-928B-FFFFF3BD676E}" type="presOf" srcId="{C7B6B98A-DE2F-4EA2-8B89-127972B46603}" destId="{DC5F8F36-1760-499E-A974-E7039647B852}" srcOrd="0" destOrd="0" presId="urn:microsoft.com/office/officeart/2005/8/layout/cycle3"/>
    <dgm:cxn modelId="{6C3D28CE-9E22-46BC-B62D-23674DB7F913}" type="presOf" srcId="{09E71B3A-BC3F-4C97-8FAB-3AEE3FA0A693}" destId="{21488C2B-0848-4932-9695-A09D693B337E}" srcOrd="0" destOrd="0" presId="urn:microsoft.com/office/officeart/2005/8/layout/cycle3"/>
    <dgm:cxn modelId="{3D67B26F-2013-4DCA-AFDF-B4F7947127EE}" srcId="{64F38D81-646B-46A5-80FE-A258FBDD1311}" destId="{3832C502-149C-47C3-BE83-3DE92CD83275}" srcOrd="0" destOrd="0" parTransId="{99B0540C-2060-4A5A-B4BC-58AB6D677DFB}" sibTransId="{52150FDB-8B53-4F87-BBCA-938E03FDE84B}"/>
    <dgm:cxn modelId="{441679A3-7A5D-4D73-A17D-AF3777742B70}" type="presOf" srcId="{202A00EB-9889-4A59-B1E9-1B7DD87AAC29}" destId="{1B3FF82B-D900-4267-8C76-554084C84D31}" srcOrd="0" destOrd="0" presId="urn:microsoft.com/office/officeart/2005/8/layout/cycle3"/>
    <dgm:cxn modelId="{C490116B-50BF-44C8-ACC3-0371F101415D}" srcId="{64F38D81-646B-46A5-80FE-A258FBDD1311}" destId="{C7B6B98A-DE2F-4EA2-8B89-127972B46603}" srcOrd="1" destOrd="0" parTransId="{74650DD0-69B7-4F87-8D5A-4D02EDB2893C}" sibTransId="{8717318F-2826-4B85-BA14-F1A180877D35}"/>
    <dgm:cxn modelId="{1CF463CE-66D0-4CA7-A092-59E2AFB4B8E4}" type="presOf" srcId="{7893BBCB-78EA-4856-941A-89E2416D98A7}" destId="{7E1BDDC9-ACEF-4E4C-B9B0-105E84C52709}" srcOrd="0" destOrd="0" presId="urn:microsoft.com/office/officeart/2005/8/layout/cycle3"/>
    <dgm:cxn modelId="{77EB5179-6F1E-496F-A691-E3E91CEBB2D3}" type="presOf" srcId="{526053C2-E85B-401A-9F3C-AD4AC75C415A}" destId="{3E4B4348-BCE7-452E-BF59-1CC16031EB89}" srcOrd="0" destOrd="0" presId="urn:microsoft.com/office/officeart/2005/8/layout/cycle3"/>
    <dgm:cxn modelId="{25B885A1-3AEB-4202-B00D-F51678513BF4}" srcId="{64F38D81-646B-46A5-80FE-A258FBDD1311}" destId="{7893BBCB-78EA-4856-941A-89E2416D98A7}" srcOrd="5" destOrd="0" parTransId="{DAC27EDE-12EA-4AE6-ACBB-F087D7F33D43}" sibTransId="{A1B93A0F-4569-424A-A8E3-AEA570FF0DAF}"/>
    <dgm:cxn modelId="{F6BBE249-3365-4966-A02F-936DD9357A4E}" type="presOf" srcId="{52150FDB-8B53-4F87-BBCA-938E03FDE84B}" destId="{719EBAC8-A372-4B78-AC62-45B8AB8DF9F5}" srcOrd="0" destOrd="0" presId="urn:microsoft.com/office/officeart/2005/8/layout/cycle3"/>
    <dgm:cxn modelId="{FBE5AA5C-CEB6-458C-927C-373101EB33A6}" srcId="{64F38D81-646B-46A5-80FE-A258FBDD1311}" destId="{526053C2-E85B-401A-9F3C-AD4AC75C415A}" srcOrd="6" destOrd="0" parTransId="{412FCA18-ABE3-460F-9FA8-B0F8380FC3FE}" sibTransId="{505A7625-0BF1-4335-8C4B-109F7DB83615}"/>
    <dgm:cxn modelId="{C8A13957-8B68-43FB-9A0F-EBA2B03FCD35}" type="presParOf" srcId="{F99ED095-25B6-49F0-BB63-DC056FBCB763}" destId="{DE4AD9DA-BC0C-4540-AD77-AACA7221BB41}" srcOrd="0" destOrd="0" presId="urn:microsoft.com/office/officeart/2005/8/layout/cycle3"/>
    <dgm:cxn modelId="{0FBD600F-F10C-4A24-A8F6-225900EF880A}" type="presParOf" srcId="{DE4AD9DA-BC0C-4540-AD77-AACA7221BB41}" destId="{C3FB10DA-FCA1-47A2-80BA-B3CE4BFA1E01}" srcOrd="0" destOrd="0" presId="urn:microsoft.com/office/officeart/2005/8/layout/cycle3"/>
    <dgm:cxn modelId="{0621BA7D-F11D-40F6-8D38-0AA27BAB392B}" type="presParOf" srcId="{DE4AD9DA-BC0C-4540-AD77-AACA7221BB41}" destId="{719EBAC8-A372-4B78-AC62-45B8AB8DF9F5}" srcOrd="1" destOrd="0" presId="urn:microsoft.com/office/officeart/2005/8/layout/cycle3"/>
    <dgm:cxn modelId="{602E27D1-10E5-4D87-92B9-42BA488D8316}" type="presParOf" srcId="{DE4AD9DA-BC0C-4540-AD77-AACA7221BB41}" destId="{DC5F8F36-1760-499E-A974-E7039647B852}" srcOrd="2" destOrd="0" presId="urn:microsoft.com/office/officeart/2005/8/layout/cycle3"/>
    <dgm:cxn modelId="{6B0339A6-C63E-4FDC-A068-AEE9BC015FCC}" type="presParOf" srcId="{DE4AD9DA-BC0C-4540-AD77-AACA7221BB41}" destId="{21488C2B-0848-4932-9695-A09D693B337E}" srcOrd="3" destOrd="0" presId="urn:microsoft.com/office/officeart/2005/8/layout/cycle3"/>
    <dgm:cxn modelId="{18124A0B-2A7F-45A3-8255-6B68B3E49BC5}" type="presParOf" srcId="{DE4AD9DA-BC0C-4540-AD77-AACA7221BB41}" destId="{1B3FF82B-D900-4267-8C76-554084C84D31}" srcOrd="4" destOrd="0" presId="urn:microsoft.com/office/officeart/2005/8/layout/cycle3"/>
    <dgm:cxn modelId="{DC8F0FD6-C194-4AF0-A405-77BC3BB6A0C8}" type="presParOf" srcId="{DE4AD9DA-BC0C-4540-AD77-AACA7221BB41}" destId="{87962E61-8061-4E5F-95F1-778988AE3A5D}" srcOrd="5" destOrd="0" presId="urn:microsoft.com/office/officeart/2005/8/layout/cycle3"/>
    <dgm:cxn modelId="{13F9680A-7B83-46D8-BFBE-CBA41A2F9C21}" type="presParOf" srcId="{DE4AD9DA-BC0C-4540-AD77-AACA7221BB41}" destId="{7E1BDDC9-ACEF-4E4C-B9B0-105E84C52709}" srcOrd="6" destOrd="0" presId="urn:microsoft.com/office/officeart/2005/8/layout/cycle3"/>
    <dgm:cxn modelId="{3325185B-3882-4A66-B4F2-EA21EBA52B79}" type="presParOf" srcId="{DE4AD9DA-BC0C-4540-AD77-AACA7221BB41}" destId="{3E4B4348-BCE7-452E-BF59-1CC16031EB89}" srcOrd="7" destOrd="0" presId="urn:microsoft.com/office/officeart/2005/8/layout/cycle3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6351" cy="4960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31" y="0"/>
            <a:ext cx="2946351" cy="4960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4BA4-ACC0-4021-A4F1-EF812D805F7F}" type="datetimeFigureOut">
              <a:rPr lang="ru-RU" smtClean="0"/>
              <a:pPr/>
              <a:t>04.07.2018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8960"/>
            <a:ext cx="2946351" cy="4960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31" y="9428960"/>
            <a:ext cx="2946351" cy="4960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E7DAE-6DE0-4DBF-8112-FEB8A31A86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6496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765B1-89E4-4202-AED4-7B838B65438A}" type="datetimeFigureOut">
              <a:rPr lang="ru-RU" smtClean="0"/>
              <a:pPr/>
              <a:t>04.07.2018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F5628-1254-443B-A9D5-938C678947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121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87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021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>
              <a:lnSpc>
                <a:spcPct val="87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421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199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001521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990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591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054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8FAEF-461C-45CC-89CD-41D87AF0E056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26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E6857-9C47-4752-BA47-5C7DCA8A41FF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48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65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015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995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818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670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619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27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7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02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83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979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531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70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E041D-424C-4ABB-9ADD-C6A588E5E95B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BB42C-EA3A-4003-9B09-2C16975042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47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D0EA3-1F0E-411A-8687-6C4707EF10B1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A23DB-3BBB-44BF-8B64-FC5339D581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8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E0360-6F42-4379-911D-91B2E32E23C5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28650-CB17-4D60-B8B5-B428496FBA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2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9637-48F2-469C-BFF7-C025A570E216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411BB-29F3-486E-B936-7F59160DA0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73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D623F-413E-4136-96C2-2E1F159DAED5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966F0-31BC-470A-9B77-6C14FB6F23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78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92018-383C-4077-919B-D6B5588BD642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BF43B-FD3E-4C07-9EA0-ABCF4378F4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26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9D20-1B1F-43FF-8C45-755C4CA30CC7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302E8-9E62-46C5-A406-DCB65BDA17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83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846D5-20AC-406E-9419-C9CC9918A2D8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3300A-E459-4A50-934A-0870447FC1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376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94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BB4CC-45D4-49F2-8BF0-EA43F766AE50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10B91-E1A5-4FF8-A334-CC1CD64AF1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85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C2D44-664D-4A16-A581-145056ACBDCA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43593-319C-472D-991C-C2031F642A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6" y="6356355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2BBF5C98-1078-43B0-AD73-5148A241A6BA}" type="datetime1">
              <a:rPr lang="ru-RU" smtClean="0"/>
              <a:t>04.07.2018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7" y="6356355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5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A323ADFE-799B-4577-AEB8-988645DD02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98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gif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4.png"/><Relationship Id="rId5" Type="http://schemas.microsoft.com/office/2007/relationships/hdphoto" Target="../media/hdphoto4.wdp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image" Target="../media/image39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microsoft.com/office/2007/relationships/hdphoto" Target="../media/hdphoto6.wdp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chart" Target="../charts/chart2.xml"/><Relationship Id="rId7" Type="http://schemas.openxmlformats.org/officeDocument/2006/relationships/image" Target="../media/image5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9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chart" Target="../charts/chart3.xml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chart" Target="../charts/chart5.xml"/><Relationship Id="rId10" Type="http://schemas.openxmlformats.org/officeDocument/2006/relationships/image" Target="../media/image4.png"/><Relationship Id="rId4" Type="http://schemas.openxmlformats.org/officeDocument/2006/relationships/chart" Target="../charts/chart4.xml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1.jpeg"/><Relationship Id="rId4" Type="http://schemas.openxmlformats.org/officeDocument/2006/relationships/diagramData" Target="../diagrams/data1.xml"/><Relationship Id="rId9" Type="http://schemas.openxmlformats.org/officeDocument/2006/relationships/image" Target="../media/image70.jpeg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9750" y="2565400"/>
            <a:ext cx="7772400" cy="14700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50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Тема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8313" y="4005263"/>
            <a:ext cx="6400800" cy="180022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100" b="0" kern="0" dirty="0">
                <a:solidFill>
                  <a:schemeClr val="tx1"/>
                </a:solidFill>
                <a:latin typeface="+mn-lt"/>
              </a:rPr>
              <a:t>Дата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100" b="0" kern="0" dirty="0">
                <a:solidFill>
                  <a:schemeClr val="tx1"/>
                </a:solidFill>
                <a:latin typeface="+mn-lt"/>
              </a:rPr>
              <a:t>Место проведения</a:t>
            </a:r>
            <a:endParaRPr lang="en-US" sz="21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ru-RU" sz="21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100" b="0" kern="0" dirty="0">
                <a:solidFill>
                  <a:schemeClr val="tx1"/>
                </a:solidFill>
                <a:latin typeface="+mn-lt"/>
              </a:rPr>
              <a:t>Докладчик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100" b="0" kern="0" dirty="0">
                <a:solidFill>
                  <a:schemeClr val="tx1"/>
                </a:solidFill>
                <a:latin typeface="+mn-lt"/>
              </a:rPr>
              <a:t>Должность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100" b="0" kern="0" dirty="0">
                <a:solidFill>
                  <a:schemeClr val="tx1"/>
                </a:solidFill>
                <a:latin typeface="+mn-lt"/>
              </a:rPr>
              <a:t>И. Фамилия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ru-RU" sz="3000" b="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2" name="Рисунок 4" descr="Фон шаблон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917080"/>
            <a:ext cx="8025457" cy="1511920"/>
          </a:xfrm>
          <a:prstGeom prst="rect">
            <a:avLst/>
          </a:prstGeom>
        </p:spPr>
        <p:txBody>
          <a:bodyPr/>
          <a:lstStyle/>
          <a:p>
            <a:r>
              <a:rPr lang="ru-RU" altLang="ru-RU" sz="3200" dirty="0" smtClean="0">
                <a:solidFill>
                  <a:schemeClr val="bg1"/>
                </a:solidFill>
              </a:rPr>
              <a:t>О Стратегии социально-экономического развития Чувашской Республики</a:t>
            </a:r>
          </a:p>
          <a:p>
            <a:r>
              <a:rPr lang="ru-RU" altLang="ru-RU" sz="3200" dirty="0" smtClean="0">
                <a:solidFill>
                  <a:schemeClr val="bg1"/>
                </a:solidFill>
              </a:rPr>
              <a:t>до 2035 года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95288" y="4508500"/>
            <a:ext cx="5472112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5" name="Номер слайда 1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89900" y="6356350"/>
            <a:ext cx="10541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400" dirty="0" smtClean="0"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9" name="WordArt 7"/>
          <p:cNvSpPr>
            <a:spLocks noChangeArrowheads="1" noChangeShapeType="1" noTextEdit="1"/>
          </p:cNvSpPr>
          <p:nvPr/>
        </p:nvSpPr>
        <p:spPr bwMode="auto">
          <a:xfrm>
            <a:off x="1331913" y="188913"/>
            <a:ext cx="698500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800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5B7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504" y="156445"/>
            <a:ext cx="8776346" cy="644449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СОЗДАНИЕ КОНКУРЕНТОСПОСОБНОГО ОБРАЗОВАНИЯ, </a:t>
            </a:r>
            <a:b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</a:br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КАДРОВОЕ ОБЕСПЕЧЕНИЕ РЕАЛЬНОГО СЕКТОРА ЭКОНОМИКИ </a:t>
            </a:r>
            <a:b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</a:br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И ПРИОРИТЕТНОЕ НАПРАВЛЕНИЕ РАБОТЫ С МОЛОДЕЖЬЮ </a:t>
            </a:r>
            <a:endParaRPr lang="ru-RU" sz="16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Picture 2" descr="C:\Users\obrazov10\Desktop\шестеренки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8270"/>
          <a:stretch/>
        </p:blipFill>
        <p:spPr bwMode="auto">
          <a:xfrm>
            <a:off x="676400" y="1009557"/>
            <a:ext cx="7997583" cy="584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79512" y="980728"/>
            <a:ext cx="8899910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380311" y="127996"/>
            <a:ext cx="1699111" cy="7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9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0601" y="85351"/>
            <a:ext cx="881093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7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СОЗДАНИЕ ВЫСОКОТЕХНОЛОГИЧЕСКОГО АГРОПРОМЫШЛЕННОГО</a:t>
            </a:r>
          </a:p>
          <a:p>
            <a:pPr algn="l"/>
            <a:r>
              <a:rPr lang="ru-RU" sz="17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 КОМПЛЕКСА</a:t>
            </a:r>
            <a:endParaRPr lang="ru-RU" sz="17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348012" y="5211128"/>
            <a:ext cx="5184577" cy="1556792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lnSpc>
                <a:spcPct val="80000"/>
              </a:lnSpc>
              <a:buBlip>
                <a:blip r:embed="rId3"/>
              </a:buBlip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увеличение объема производства сельскохозяйственной продукции в фактически действующих ценах </a:t>
            </a:r>
            <a:r>
              <a:rPr lang="ru-RU" sz="1100" b="1" dirty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3,6 </a:t>
            </a:r>
            <a:r>
              <a:rPr lang="ru-RU" sz="1100" b="1" dirty="0" smtClean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раза,</a:t>
            </a:r>
            <a:r>
              <a:rPr lang="ru-RU" sz="11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сопоставимых ценах – </a:t>
            </a:r>
            <a:r>
              <a:rPr lang="ru-RU" sz="1100" b="1" dirty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1,8 раза</a:t>
            </a:r>
            <a:r>
              <a:rPr lang="ru-RU" sz="1100" b="1" dirty="0" smtClean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;</a:t>
            </a:r>
          </a:p>
          <a:p>
            <a:pPr marL="171450" indent="-171450" algn="just">
              <a:lnSpc>
                <a:spcPct val="80000"/>
              </a:lnSpc>
              <a:buBlip>
                <a:blip r:embed="rId3"/>
              </a:buBlip>
            </a:pPr>
            <a:endParaRPr lang="ru-RU" sz="1100" b="1" dirty="0" smtClean="0">
              <a:solidFill>
                <a:schemeClr val="accent2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marL="171450" indent="-171450" algn="just">
              <a:lnSpc>
                <a:spcPct val="80000"/>
              </a:lnSpc>
              <a:buBlip>
                <a:blip r:embed="rId3"/>
              </a:buBlip>
            </a:pPr>
            <a:r>
              <a:rPr lang="ru-RU" sz="11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увеличение доли глубокой переработки организациями республики </a:t>
            </a:r>
            <a:r>
              <a:rPr lang="ru-RU" sz="1100" b="1" dirty="0" smtClean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молока с 30% до 70%, мяса – с 56% до 70%</a:t>
            </a:r>
            <a:r>
              <a:rPr lang="ru-RU" sz="11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ru-RU" sz="11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общем объеме производства соответственно молока и мяса;</a:t>
            </a:r>
          </a:p>
          <a:p>
            <a:pPr marL="171450" indent="-171450" algn="just">
              <a:lnSpc>
                <a:spcPct val="80000"/>
              </a:lnSpc>
              <a:buBlip>
                <a:blip r:embed="rId3"/>
              </a:buBlip>
            </a:pPr>
            <a:endParaRPr lang="ru-RU" sz="1100" b="1" dirty="0">
              <a:solidFill>
                <a:srgbClr val="C0504D">
                  <a:lumMod val="50000"/>
                </a:srgbClr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marL="171450" indent="-171450" algn="just">
              <a:lnSpc>
                <a:spcPct val="80000"/>
              </a:lnSpc>
              <a:buBlip>
                <a:blip r:embed="rId3"/>
              </a:buBlip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индекс производства </a:t>
            </a:r>
            <a:r>
              <a:rPr lang="ru-RU" sz="11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продукции агропищевым кластером</a:t>
            </a:r>
            <a:r>
              <a:rPr lang="ru-RU" sz="11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ru-RU" sz="1100" b="1" dirty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увеличится в 1,8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раза </a:t>
            </a:r>
            <a:r>
              <a:rPr lang="ru-RU" sz="11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и др.</a:t>
            </a: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127603" y="805431"/>
            <a:ext cx="8836885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7937" y="5680488"/>
            <a:ext cx="193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К 2035 ГОДУ:</a:t>
            </a:r>
            <a:endParaRPr lang="ru-RU" sz="2000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>
            <a:off x="2195736" y="5301208"/>
            <a:ext cx="144015" cy="1376633"/>
          </a:xfrm>
          <a:prstGeom prst="leftBrac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79512" y="1124744"/>
            <a:ext cx="8868089" cy="3973124"/>
            <a:chOff x="179512" y="1291335"/>
            <a:chExt cx="8868089" cy="39731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9512" y="1739406"/>
              <a:ext cx="2412268" cy="1812804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500" b="1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Растениеводство</a:t>
              </a:r>
              <a:r>
                <a:rPr lang="ru-RU" sz="15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: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1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-развитие </a:t>
              </a: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импортозамещающих производств (овощеводство, плодоводство, садоводство и хмелеводство);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 возделывание новых культур;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1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-развитие </a:t>
              </a: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отечественной генетики, селекции и семеноводства и др</a:t>
              </a:r>
              <a:r>
                <a:rPr lang="ru-RU" sz="11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.</a:t>
              </a:r>
            </a:p>
            <a:p>
              <a:pPr lvl="0" algn="just">
                <a:lnSpc>
                  <a:spcPct val="80000"/>
                </a:lnSpc>
              </a:pPr>
              <a:endParaRPr lang="ru-RU" sz="11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  <a:p>
              <a:pPr lvl="0" algn="just">
                <a:lnSpc>
                  <a:spcPct val="80000"/>
                </a:lnSpc>
              </a:pPr>
              <a:endParaRPr lang="ru-RU" sz="110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128007" y="1738267"/>
              <a:ext cx="2570134" cy="1846659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5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Животноводство: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1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-наращивание </a:t>
              </a: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объемов производства мяса, молока, яиц, прудовой рыбы;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 ежегодное создание не менее 5 тыс. скотомест;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1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-перевод </a:t>
              </a: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системы животноводства на высокоинтенсивные формы производства и др</a:t>
              </a:r>
              <a:r>
                <a:rPr lang="ru-RU" sz="11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.</a:t>
              </a:r>
            </a:p>
            <a:p>
              <a:pPr lvl="0" algn="just">
                <a:lnSpc>
                  <a:spcPct val="80000"/>
                </a:lnSpc>
              </a:pPr>
              <a:endParaRPr lang="ru-RU" sz="11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  <a:p>
              <a:pPr lvl="0" algn="just">
                <a:lnSpc>
                  <a:spcPct val="80000"/>
                </a:lnSpc>
              </a:pPr>
              <a:endParaRPr lang="ru-RU" sz="110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172714" y="3848687"/>
              <a:ext cx="2895230" cy="14157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5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Пищевая промышленность: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0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-развитие глубокой переработки молока и мяса, модернизация хлебопекарной промышленности, производства </a:t>
              </a:r>
              <a:r>
                <a:rPr lang="ru-RU" sz="10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напитков;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0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-создание </a:t>
              </a:r>
              <a:r>
                <a:rPr lang="ru-RU" sz="10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современных агрохолдингов;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0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 внедрение </a:t>
              </a:r>
              <a:r>
                <a:rPr lang="ru-RU" sz="10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кластерного подхода и др</a:t>
              </a:r>
              <a:r>
                <a:rPr lang="ru-RU" sz="10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.</a:t>
              </a:r>
            </a:p>
            <a:p>
              <a:pPr lvl="0" algn="just">
                <a:lnSpc>
                  <a:spcPct val="80000"/>
                </a:lnSpc>
              </a:pPr>
              <a:endParaRPr lang="ru-RU" sz="100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094185" y="1651375"/>
              <a:ext cx="2953415" cy="210519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5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Развитие </a:t>
              </a:r>
              <a:endParaRPr lang="ru-RU" sz="1500" b="1" dirty="0" smtClean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lvl="0" algn="just"/>
              <a:r>
                <a:rPr lang="ru-RU" sz="1500" b="1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агропищевого </a:t>
              </a:r>
              <a:r>
                <a:rPr lang="ru-RU" sz="15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кластера: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05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-развитие </a:t>
              </a:r>
              <a:r>
                <a:rPr lang="ru-RU" sz="105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рынка экологически безопасных продуктов;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05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-увеличение загрузки мощностей перерабатывающей промышленности</a:t>
              </a:r>
              <a:r>
                <a:rPr lang="ru-RU" sz="105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;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05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-расширение </a:t>
              </a:r>
              <a:r>
                <a:rPr lang="ru-RU" sz="105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производственной линейки пищевых продуктов, сельскохозяйственной продукции, маркируемых товарным знаком «Чувашский биопродукт» и др</a:t>
              </a:r>
              <a:r>
                <a:rPr lang="ru-RU" sz="105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.</a:t>
              </a:r>
            </a:p>
            <a:p>
              <a:pPr lvl="0" algn="just">
                <a:lnSpc>
                  <a:spcPct val="80000"/>
                </a:lnSpc>
              </a:pPr>
              <a:r>
                <a:rPr lang="ru-RU" sz="105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-развитие кооперации в сфере производства и реализации сельхозпродукции</a:t>
              </a:r>
              <a:endParaRPr lang="ru-RU" sz="105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436096" y="3851764"/>
              <a:ext cx="3336001" cy="1304973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5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Устойчивое развитие сельских территорий:</a:t>
              </a:r>
            </a:p>
            <a:p>
              <a:pPr algn="just">
                <a:lnSpc>
                  <a:spcPct val="80000"/>
                </a:lnSpc>
              </a:pPr>
              <a:r>
                <a:rPr lang="ru-RU" sz="11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</a:t>
              </a:r>
              <a:r>
                <a:rPr lang="ru-RU" sz="10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обеспечение </a:t>
              </a:r>
              <a:r>
                <a:rPr lang="ru-RU" sz="10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стабилизации численности сельского </a:t>
              </a:r>
              <a:r>
                <a:rPr lang="ru-RU" sz="10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населения, рост его занятости</a:t>
              </a:r>
              <a:r>
                <a:rPr lang="ru-RU" sz="1000" b="1" u="sng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;</a:t>
              </a:r>
              <a:endParaRPr lang="ru-RU" sz="1000" b="1" u="sng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  <a:p>
              <a:pPr algn="just">
                <a:lnSpc>
                  <a:spcPct val="80000"/>
                </a:lnSpc>
              </a:pPr>
              <a:r>
                <a:rPr lang="ru-RU" sz="10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-совершенствование </a:t>
              </a:r>
              <a:r>
                <a:rPr lang="ru-RU" sz="10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системы подготовки и дополнительного профессионального образования кадров;</a:t>
              </a:r>
            </a:p>
            <a:p>
              <a:pPr algn="just">
                <a:lnSpc>
                  <a:spcPct val="80000"/>
                </a:lnSpc>
              </a:pPr>
              <a:r>
                <a:rPr lang="ru-RU" sz="10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- развитие сельского туризма.</a:t>
              </a:r>
            </a:p>
          </p:txBody>
        </p:sp>
        <p:pic>
          <p:nvPicPr>
            <p:cNvPr id="16" name="Picture 4" descr="http://www.dagestanpost.ru/wp-content/uploads/2015/08/tn_212740_1253b45678d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58" y="1355463"/>
              <a:ext cx="764048" cy="669493"/>
            </a:xfrm>
            <a:prstGeom prst="flowChartConnector">
              <a:avLst/>
            </a:prstGeom>
            <a:noFill/>
            <a:ln w="19050">
              <a:solidFill>
                <a:srgbClr val="3366C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3" descr="https://hyser.com.ua/wp-content/uploads/2016/12/650c4d72-7962-4be5-bae7-300bff7375a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097" y="1318126"/>
              <a:ext cx="792088" cy="706830"/>
            </a:xfrm>
            <a:prstGeom prst="flowChartConnector">
              <a:avLst/>
            </a:prstGeom>
            <a:noFill/>
            <a:ln w="19050">
              <a:solidFill>
                <a:srgbClr val="3366C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5" descr="http://uprom.info/wp-content/uploads/2017/10/b8638ca30ab3bc4fd8dad477b30e6d5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61" y="4070147"/>
              <a:ext cx="814777" cy="738206"/>
            </a:xfrm>
            <a:prstGeom prst="flowChartConnector">
              <a:avLst/>
            </a:prstGeom>
            <a:noFill/>
            <a:ln w="19050">
              <a:solidFill>
                <a:srgbClr val="3366C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http://investkavkaz.ru/documents/10180/186285/2710b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21" y="1291335"/>
              <a:ext cx="760980" cy="701490"/>
            </a:xfrm>
            <a:prstGeom prst="ellipse">
              <a:avLst/>
            </a:prstGeom>
            <a:ln w="19050"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840" y="4070147"/>
              <a:ext cx="767256" cy="728951"/>
            </a:xfrm>
            <a:prstGeom prst="ellipse">
              <a:avLst/>
            </a:prstGeom>
            <a:noFill/>
            <a:ln w="19050">
              <a:solidFill>
                <a:srgbClr val="4785D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410023" y="12254"/>
            <a:ext cx="1637578" cy="7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"/>
          <a:stretch/>
        </p:blipFill>
        <p:spPr>
          <a:xfrm>
            <a:off x="2401232" y="5014506"/>
            <a:ext cx="2982907" cy="1885069"/>
          </a:xfrm>
          <a:prstGeom prst="rect">
            <a:avLst/>
          </a:prstGeom>
          <a:ln>
            <a:noFill/>
          </a:ln>
          <a:effectLst>
            <a:softEdge rad="4191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07614" y="107087"/>
            <a:ext cx="7067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ФОРМИРОВАНИЕ ПРИВЛЕКАТЕЛЬНОГО ИНВЕСТИЦИОННОГО КЛИМАТА</a:t>
            </a:r>
            <a:endParaRPr lang="ru-RU" sz="2000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628313"/>
              </p:ext>
            </p:extLst>
          </p:nvPr>
        </p:nvGraphicFramePr>
        <p:xfrm>
          <a:off x="552333" y="1311719"/>
          <a:ext cx="1865749" cy="2166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2" name="Прямая со стрелкой 51"/>
          <p:cNvCxnSpPr/>
          <p:nvPr/>
        </p:nvCxnSpPr>
        <p:spPr>
          <a:xfrm flipV="1">
            <a:off x="1063036" y="2002405"/>
            <a:ext cx="504056" cy="9912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 rot="17822304">
            <a:off x="459974" y="2206882"/>
            <a:ext cx="1165063" cy="316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в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4,6</a:t>
            </a:r>
            <a:r>
              <a:rPr lang="ru-RU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раза</a:t>
            </a:r>
            <a:endParaRPr lang="ru-RU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AutoShape 16"/>
          <p:cNvSpPr>
            <a:spLocks noChangeArrowheads="1"/>
          </p:cNvSpPr>
          <p:nvPr/>
        </p:nvSpPr>
        <p:spPr bwMode="auto">
          <a:xfrm>
            <a:off x="3563888" y="1183162"/>
            <a:ext cx="4334603" cy="13416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  <a:headEnd/>
            <a:tailEnd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Стратегия включает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107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 перспективных проектов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на сумму </a:t>
            </a:r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622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млрд. рублей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6992" y="2944472"/>
            <a:ext cx="792088" cy="681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40121" y="2894323"/>
            <a:ext cx="792088" cy="681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2035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7614" y="4145302"/>
            <a:ext cx="2363346" cy="809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u="sng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</a:t>
            </a:r>
            <a:r>
              <a:rPr lang="ru-RU" sz="1400" b="1" i="1" u="sng" dirty="0" smtClean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промышленности </a:t>
            </a:r>
            <a:endParaRPr lang="ru-RU" sz="1400" b="1" i="1" u="sng" dirty="0">
              <a:solidFill>
                <a:schemeClr val="tx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48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проектов на сумму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33,5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млрд. рублей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/>
          <a:stretch/>
        </p:blipFill>
        <p:spPr>
          <a:xfrm>
            <a:off x="-111543" y="5006251"/>
            <a:ext cx="3057559" cy="189273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74" y="4921426"/>
            <a:ext cx="2124160" cy="145098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382215" y="4165022"/>
            <a:ext cx="2363346" cy="809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u="sng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</a:t>
            </a:r>
            <a:r>
              <a:rPr lang="ru-RU" sz="1400" b="1" i="1" u="sng" dirty="0" smtClean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АПК </a:t>
            </a:r>
            <a:endParaRPr lang="ru-RU" sz="1400" b="1" i="1" u="sng" dirty="0">
              <a:solidFill>
                <a:schemeClr val="tx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17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проект на сумму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13,5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млрд. рублей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67715" y="3013931"/>
            <a:ext cx="2363346" cy="809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u="sng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гостиничном хозяйстве и </a:t>
            </a:r>
            <a:r>
              <a:rPr lang="ru-RU" sz="1400" b="1" i="1" u="sng" dirty="0" smtClean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туризме </a:t>
            </a:r>
            <a:endParaRPr lang="ru-RU" sz="1400" b="1" i="1" u="sng" dirty="0">
              <a:solidFill>
                <a:schemeClr val="tx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10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проектов на сумму </a:t>
            </a:r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46,9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млрд. рублей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862764" y="2727907"/>
            <a:ext cx="2363346" cy="1114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u="sng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сфере здравоохранения и образования</a:t>
            </a:r>
          </a:p>
          <a:p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6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проектов на сумму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22,1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млрд. рублей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55976" y="4162175"/>
            <a:ext cx="2363346" cy="809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u="sng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</a:t>
            </a:r>
            <a:r>
              <a:rPr lang="ru-RU" sz="1400" b="1" i="1" u="sng" dirty="0" smtClean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строительстве</a:t>
            </a:r>
            <a:r>
              <a:rPr lang="ru-RU" sz="1400" b="1" i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16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проектов на сумму </a:t>
            </a:r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249,0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млрд. рублей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8460" y="1206444"/>
            <a:ext cx="2029243" cy="746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Объем инвестиций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 основной капитал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65" y="4921426"/>
            <a:ext cx="2982808" cy="1851749"/>
          </a:xfrm>
          <a:prstGeom prst="flowChartDocumen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6646167" y="4005064"/>
            <a:ext cx="2363346" cy="916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u="sng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сфере транспорта и  ЖКХ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10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проектов на сумму </a:t>
            </a:r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256,9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млрд. рублей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14954" y="809656"/>
            <a:ext cx="8468869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545067" y="58305"/>
            <a:ext cx="1464446" cy="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13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680">
            <a:off x="3602704" y="5371742"/>
            <a:ext cx="2014038" cy="140873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85" y="4835300"/>
            <a:ext cx="2729113" cy="1564156"/>
          </a:xfrm>
          <a:prstGeom prst="flowChartDocument">
            <a:avLst/>
          </a:prstGeom>
        </p:spPr>
      </p:pic>
      <p:pic>
        <p:nvPicPr>
          <p:cNvPr id="6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378560" y="50890"/>
            <a:ext cx="1629138" cy="7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1641" y="50889"/>
            <a:ext cx="7251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ПЕРСПЕКТИВНЫЕ ИНВЕСТИЦИОННЫЕ ПРОЕКТЫ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ЧУВАШСКОЙ РЕСПУБЛИКИ</a:t>
            </a:r>
            <a:endParaRPr lang="ru-RU" sz="2000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02" y="1609629"/>
            <a:ext cx="270471" cy="27047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873031" y="3551342"/>
            <a:ext cx="3134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chemeClr val="tx2"/>
                </a:solidFill>
              </a:rPr>
              <a:t>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Центр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ядерной медицины с терапевтическим модулем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и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центром протонной медицины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324166" y="4111791"/>
            <a:ext cx="1503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4,0 млрд.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рублей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62" y="2635431"/>
            <a:ext cx="270471" cy="27047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08" y="3662014"/>
            <a:ext cx="1002287" cy="726776"/>
          </a:xfrm>
          <a:prstGeom prst="teardrop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889096" y="1060669"/>
            <a:ext cx="3157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троительство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тепличного комплекса «Новочебоксарский» площадью 22 га </a:t>
            </a:r>
            <a:endParaRPr lang="ru-RU" sz="1200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     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6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млрд.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рублей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09" y="5549767"/>
            <a:ext cx="270471" cy="2704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02" y="1148862"/>
            <a:ext cx="1031933" cy="758904"/>
          </a:xfrm>
          <a:prstGeom prst="teardrop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004387" y="2719944"/>
            <a:ext cx="3042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Туристический кластер «Чувашия – сердце Волги»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   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9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млрд. рублей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42" y="4118319"/>
            <a:ext cx="270471" cy="2704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89" y="2813875"/>
            <a:ext cx="1030723" cy="727066"/>
          </a:xfrm>
          <a:prstGeom prst="teardrop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09" y="6430195"/>
            <a:ext cx="270471" cy="270471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356955" y="5831224"/>
            <a:ext cx="3717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Модернизация молочного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завода </a:t>
            </a:r>
            <a:endParaRPr lang="ru-RU" sz="1200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ООО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«Чебоксарский городской молочный завод» </a:t>
            </a:r>
            <a:endParaRPr lang="ru-RU" sz="1200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     1,2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млрд. рублей</a:t>
            </a:r>
          </a:p>
          <a:p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36" y="1637295"/>
            <a:ext cx="270471" cy="270471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356955" y="1889181"/>
            <a:ext cx="3262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Создание цифровых электрических подстанций предприятиями элек-тротехнического кластера Чувашской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Республики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     2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млрд.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рублей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24" y="2366182"/>
            <a:ext cx="262889" cy="27047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24" y="3113380"/>
            <a:ext cx="270471" cy="270471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6027061" y="1913267"/>
            <a:ext cx="3019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охранение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и предотвращение загрязнения реки Волга </a:t>
            </a:r>
            <a:endParaRPr lang="ru-RU" sz="1200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     4,7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млрд. рублей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027061" y="4495079"/>
            <a:ext cx="3458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Комплексная застройка жилых микрорайонов в Чебоксарской агломерации</a:t>
            </a:r>
          </a:p>
          <a:p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      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более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100 млрд. рублей</a:t>
            </a:r>
          </a:p>
          <a:p>
            <a:endParaRPr lang="ru-RU" sz="1200" b="1" dirty="0">
              <a:solidFill>
                <a:schemeClr val="tx2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32" y="5085641"/>
            <a:ext cx="270472" cy="27047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02" y="4564822"/>
            <a:ext cx="1061061" cy="750925"/>
          </a:xfrm>
          <a:prstGeom prst="teardrop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92" y="2028839"/>
            <a:ext cx="997268" cy="704549"/>
          </a:xfrm>
          <a:prstGeom prst="teardrop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" y="5831224"/>
            <a:ext cx="1107400" cy="744679"/>
          </a:xfrm>
          <a:prstGeom prst="teardrop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1398009" y="1023139"/>
            <a:ext cx="3383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Создание центра кибербезопасности в энергетике и промышленности, ассоциация «ИнТЭК», г.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Чебоксары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     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млрд.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рублей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6955" y="3590848"/>
            <a:ext cx="3170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Создание производства перекиси водорода мощностью 50 тыс. тонн в год, АО «Группа Оргсинтез»,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                          г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.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Новочебоксарск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     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4,6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млрд. рублей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347611" y="2904844"/>
            <a:ext cx="3262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Создание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инжинирингового центра по цифровизации 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     1,3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млрд.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рублей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8009" y="4591222"/>
            <a:ext cx="3318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Создание и освоение серийного производства новых моделей импортозамещающей промышленной техники,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ПАО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«Промтрактор»,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                            г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.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Чебоксары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   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1,5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млрд. рублей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02" y="3345695"/>
            <a:ext cx="270471" cy="27047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02" y="4339007"/>
            <a:ext cx="270471" cy="270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" y="2923237"/>
            <a:ext cx="1099617" cy="830110"/>
          </a:xfrm>
          <a:prstGeom prst="teardrop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" y="1132778"/>
            <a:ext cx="1182706" cy="847113"/>
          </a:xfrm>
          <a:prstGeom prst="teardrop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" y="2028840"/>
            <a:ext cx="1127266" cy="785036"/>
          </a:xfrm>
          <a:prstGeom prst="teardrop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" y="4834666"/>
            <a:ext cx="1157186" cy="772422"/>
          </a:xfrm>
          <a:prstGeom prst="teardrop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" y="3851214"/>
            <a:ext cx="1291125" cy="885585"/>
          </a:xfrm>
          <a:prstGeom prst="teardrop">
            <a:avLst/>
          </a:prstGeom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211641" y="809656"/>
            <a:ext cx="8835399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28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954451" y="980728"/>
            <a:ext cx="5976664" cy="64698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Снижение доли протяженности автомобильных дорог, </a:t>
            </a:r>
          </a:p>
          <a:p>
            <a:pPr algn="ctr"/>
            <a:r>
              <a:rPr lang="ru-RU" alt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не отвечающих нормативным требованиям, </a:t>
            </a: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до 35,3%   </a:t>
            </a:r>
            <a:endParaRPr lang="ru-RU" altLang="ru-RU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770378"/>
              </p:ext>
            </p:extLst>
          </p:nvPr>
        </p:nvGraphicFramePr>
        <p:xfrm>
          <a:off x="2773913" y="1686413"/>
          <a:ext cx="6130301" cy="878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33" name="Заголовок 1"/>
          <p:cNvSpPr txBox="1">
            <a:spLocks/>
          </p:cNvSpPr>
          <p:nvPr/>
        </p:nvSpPr>
        <p:spPr bwMode="auto">
          <a:xfrm>
            <a:off x="189268" y="-33467"/>
            <a:ext cx="739879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РАЗВИТИЕ ТРАНСПОРТНОЙ ИНФРАСТРУКТУРЫ</a:t>
            </a:r>
            <a:endParaRPr lang="ru-RU" altLang="ru-RU" sz="2000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26032" y="811385"/>
            <a:ext cx="8753011" cy="5692817"/>
            <a:chOff x="29854" y="989013"/>
            <a:chExt cx="8969684" cy="5747147"/>
          </a:xfrm>
        </p:grpSpPr>
        <p:pic>
          <p:nvPicPr>
            <p:cNvPr id="5147" name="Picture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9" y="3860800"/>
              <a:ext cx="2614060" cy="252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8" y="989013"/>
              <a:ext cx="2508250" cy="179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Скругленный прямоугольник 17"/>
            <p:cNvSpPr/>
            <p:nvPr/>
          </p:nvSpPr>
          <p:spPr>
            <a:xfrm>
              <a:off x="5988218" y="5663341"/>
              <a:ext cx="2972314" cy="49884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ru-RU" sz="1100" b="1" dirty="0">
                  <a:latin typeface="Century Gothic" panose="020B0502020202020204" pitchFamily="34" charset="0"/>
                </a:rPr>
                <a:t>Реализация проекта</a:t>
              </a:r>
            </a:p>
            <a:p>
              <a:pPr algn="ctr">
                <a:defRPr/>
              </a:pPr>
              <a:r>
                <a:rPr lang="ru-RU" altLang="ru-RU" sz="1100" b="1" dirty="0">
                  <a:latin typeface="Century Gothic" panose="020B0502020202020204" pitchFamily="34" charset="0"/>
                </a:rPr>
                <a:t>«Солнечные дороги» </a:t>
              </a: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29854" y="2197708"/>
              <a:ext cx="2658402" cy="16071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altLang="ru-RU" sz="850" b="1" dirty="0">
                  <a:latin typeface="Century Gothic" panose="020B0502020202020204" pitchFamily="34" charset="0"/>
                </a:rPr>
                <a:t>Увеличение строительства автомобильных дорог </a:t>
              </a:r>
              <a:r>
                <a:rPr lang="ru-RU" altLang="ru-RU" sz="850" b="1" dirty="0" smtClean="0">
                  <a:latin typeface="Century Gothic" panose="020B0502020202020204" pitchFamily="34" charset="0"/>
                </a:rPr>
                <a:t> в </a:t>
              </a:r>
              <a:r>
                <a:rPr lang="ru-RU" altLang="ru-RU" sz="850" b="1" dirty="0">
                  <a:latin typeface="Century Gothic" panose="020B0502020202020204" pitchFamily="34" charset="0"/>
                </a:rPr>
                <a:t>2 </a:t>
              </a:r>
              <a:r>
                <a:rPr lang="ru-RU" altLang="ru-RU" sz="850" b="1" dirty="0" smtClean="0">
                  <a:latin typeface="Century Gothic" panose="020B0502020202020204" pitchFamily="34" charset="0"/>
                </a:rPr>
                <a:t>раза.</a:t>
              </a:r>
              <a:r>
                <a:rPr lang="ru-RU" sz="850" i="1" dirty="0">
                  <a:solidFill>
                    <a:srgbClr val="0000FF"/>
                  </a:solidFill>
                  <a:ea typeface="Times New Roman"/>
                </a:rPr>
                <a:t> </a:t>
              </a:r>
              <a:endParaRPr lang="ru-RU" sz="850" i="1" dirty="0" smtClean="0">
                <a:solidFill>
                  <a:srgbClr val="0000FF"/>
                </a:solidFill>
                <a:ea typeface="Times New Roman"/>
              </a:endParaRPr>
            </a:p>
            <a:p>
              <a:pPr algn="ctr">
                <a:defRPr/>
              </a:pPr>
              <a:endParaRPr lang="ru-RU" sz="850" b="1" dirty="0" smtClean="0">
                <a:latin typeface="Century Gothic" panose="020B0502020202020204" pitchFamily="34" charset="0"/>
              </a:endParaRPr>
            </a:p>
            <a:p>
              <a:pPr algn="ctr">
                <a:defRPr/>
              </a:pPr>
              <a:r>
                <a:rPr lang="ru-RU" sz="850" b="1" dirty="0" smtClean="0">
                  <a:latin typeface="Century Gothic" panose="020B0502020202020204" pitchFamily="34" charset="0"/>
                </a:rPr>
                <a:t>Строительство </a:t>
              </a:r>
              <a:r>
                <a:rPr lang="ru-RU" sz="850" b="1" dirty="0">
                  <a:latin typeface="Century Gothic" panose="020B0502020202020204" pitchFamily="34" charset="0"/>
                </a:rPr>
                <a:t>автомобильной дороги, соединяющей железнодорожную станцию Чебоксары высокоскоростной железнодорожной магистрали «Москва – Казань», аэропорт г.Чебоксары и Чебоксарский речной порт</a:t>
              </a:r>
            </a:p>
            <a:p>
              <a:pPr algn="ctr">
                <a:defRPr/>
              </a:pPr>
              <a:endParaRPr lang="ru-RU" altLang="ru-RU" sz="11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513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050" y="3860800"/>
              <a:ext cx="3011488" cy="155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2997200" y="4467258"/>
              <a:ext cx="2742255" cy="49884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ru-RU" sz="1100" b="1" dirty="0">
                  <a:latin typeface="Century Gothic" panose="020B0502020202020204" pitchFamily="34" charset="0"/>
                </a:rPr>
                <a:t>Строительство моста через </a:t>
              </a:r>
              <a:r>
                <a:rPr lang="ru-RU" altLang="ru-RU" sz="1100" b="1" dirty="0" smtClean="0">
                  <a:latin typeface="Century Gothic" panose="020B0502020202020204" pitchFamily="34" charset="0"/>
                </a:rPr>
                <a:t>      р</a:t>
              </a:r>
              <a:r>
                <a:rPr lang="ru-RU" altLang="ru-RU" sz="1100" b="1" dirty="0">
                  <a:latin typeface="Century Gothic" panose="020B0502020202020204" pitchFamily="34" charset="0"/>
                </a:rPr>
                <a:t>. Волга в районе г.Чебоксары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5977066" y="2897329"/>
              <a:ext cx="2983465" cy="6948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ru-RU" altLang="ru-RU" sz="1100" b="1" dirty="0">
                  <a:latin typeface="Century Gothic" panose="020B0502020202020204" pitchFamily="34" charset="0"/>
                </a:rPr>
                <a:t>Строительство третьего транспортного полукольца в</a:t>
              </a:r>
            </a:p>
            <a:p>
              <a:pPr algn="ctr"/>
              <a:r>
                <a:rPr lang="ru-RU" altLang="ru-RU" sz="1100" b="1" dirty="0">
                  <a:latin typeface="Century Gothic" panose="020B0502020202020204" pitchFamily="34" charset="0"/>
                </a:rPr>
                <a:t>  г. Чебоксары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29854" y="6237312"/>
              <a:ext cx="2658402" cy="49884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ru-RU" sz="1100" b="1" dirty="0">
                  <a:latin typeface="Century Gothic" panose="020B0502020202020204" pitchFamily="34" charset="0"/>
                </a:rPr>
                <a:t>Транспортный коридор</a:t>
              </a:r>
            </a:p>
            <a:p>
              <a:pPr algn="ctr">
                <a:defRPr/>
              </a:pPr>
              <a:r>
                <a:rPr lang="ru-RU" altLang="ru-RU" sz="1100" b="1" dirty="0">
                  <a:latin typeface="Century Gothic" panose="020B0502020202020204" pitchFamily="34" charset="0"/>
                </a:rPr>
                <a:t>«Европа – Западный Китай»</a:t>
              </a:r>
            </a:p>
          </p:txBody>
        </p:sp>
        <p:pic>
          <p:nvPicPr>
            <p:cNvPr id="5146" name="Picture 32" descr="http://novosti44.ru/media/k2/items/cache/7ff382f87b5e51e6ee9f2b191bddcbcd_X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8613" y="2781300"/>
              <a:ext cx="2984500" cy="155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35" descr="https://digitark.ee/wp-content/uploads/efef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075" y="5162550"/>
              <a:ext cx="3048000" cy="155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4" name="Прямая соединительная линия 23"/>
          <p:cNvCxnSpPr/>
          <p:nvPr/>
        </p:nvCxnSpPr>
        <p:spPr>
          <a:xfrm>
            <a:off x="268999" y="744945"/>
            <a:ext cx="8634605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365018" y="-692"/>
            <a:ext cx="1538586" cy="7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 txBox="1">
            <a:spLocks/>
          </p:cNvSpPr>
          <p:nvPr/>
        </p:nvSpPr>
        <p:spPr bwMode="auto">
          <a:xfrm>
            <a:off x="173418" y="24648"/>
            <a:ext cx="7392039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ОБЕСПЕЧЕНИЕ ДОСТУПНЫМ И КОМФОРТНЫМ ЖИЛЬЕМ</a:t>
            </a:r>
            <a:endParaRPr lang="ru-RU" altLang="ru-RU" sz="2000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3075" name="Picture 4" descr="C:\Users\economy26\Desktop\Безымянный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2" b="77571"/>
          <a:stretch>
            <a:fillRect/>
          </a:stretch>
        </p:blipFill>
        <p:spPr bwMode="auto">
          <a:xfrm>
            <a:off x="7308304" y="0"/>
            <a:ext cx="1728191" cy="79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851919" y="1104029"/>
            <a:ext cx="504056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latin typeface="+mj-lt"/>
              </a:rPr>
              <a:t>В целях создания комфортных условий жизни и обеспечения жильем населения предусматривается: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51919" y="2132856"/>
            <a:ext cx="504056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расширение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перечня строительных услуг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«от проекта до объекта»;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62634" y="2708920"/>
            <a:ext cx="5040560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выведение имеющейся строительной базы на более высокий уровень применения новых технологий строительства (конвейерное производство зданий и модульное строительство, автоматизация строительства и переход на использование роботов, технологии печати зданий);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62634" y="3877749"/>
            <a:ext cx="504056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информационное моделирование зданий (Building Information Modeling, сокращенно – BIM);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62634" y="4509120"/>
            <a:ext cx="504056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завершение комплексной застройки жилых районов «Новый город», микрорайонов по ул. Б.Хмельницкого, «Университетский – 2», «Гремячево», «Соляное», «Солнечный»;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51920" y="5482007"/>
            <a:ext cx="5040560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застройка микрорайонов «Спутник» и «Юраково»;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51920" y="5877272"/>
            <a:ext cx="504056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освоение Заволжской территории Чувашской Республики, сохранение ее экосистемы: применение «зеленых» технологий, использование мало- и средне-этажной жилой застройки, развитие рекреационных и досуговых функций</a:t>
            </a:r>
          </a:p>
        </p:txBody>
      </p:sp>
      <p:pic>
        <p:nvPicPr>
          <p:cNvPr id="20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" y="3186296"/>
            <a:ext cx="3490913" cy="371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8" y="1140072"/>
            <a:ext cx="3503613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85151" y="1140072"/>
            <a:ext cx="1362662" cy="1136799"/>
          </a:xfrm>
          <a:prstGeom prst="rect">
            <a:avLst/>
          </a:prstGeom>
          <a:solidFill>
            <a:srgbClr val="E1E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2E5CB8"/>
                </a:solidFill>
              </a:rPr>
              <a:t>Микрорайон «Солнечный»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85151" y="861261"/>
            <a:ext cx="8851344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2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9120" y="43227"/>
            <a:ext cx="8649344" cy="7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РАЦИОНАЛЬНОЕ ПРИРОДОПОЛЬЗОВАНИЕ И ОБЕСПЕЧЕНИЕ ЭКОЛОГИЧЕСКОЙ БЕЗОПАСНОСТИ В ЧУВАШСКОЙ РЕСПУБЛИКЕ</a:t>
            </a:r>
            <a:endParaRPr lang="ru-RU" sz="18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557" y="1297629"/>
            <a:ext cx="4480114" cy="8771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sz="1600" b="1" i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Рациональное освоение природно-ресурсного потенциала Чувашской </a:t>
            </a:r>
            <a:r>
              <a:rPr lang="ru-RU" sz="1700" b="1" i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Республики</a:t>
            </a:r>
            <a:endParaRPr lang="ru-RU" sz="1700" b="1" i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7111" y="1297629"/>
            <a:ext cx="3810613" cy="3539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sz="1700" b="1" i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Охрана окружающей среды</a:t>
            </a:r>
            <a:endParaRPr lang="ru-RU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0282" y="2564904"/>
            <a:ext cx="5606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Ожидаемые результаты </a:t>
            </a:r>
            <a:r>
              <a:rPr lang="ru-RU" sz="2000" b="1" i="1" dirty="0" smtClean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к 2035 году:</a:t>
            </a:r>
            <a:endParaRPr lang="ru-RU" sz="2000" b="1" i="1" dirty="0">
              <a:solidFill>
                <a:schemeClr val="accent2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39552" y="3284984"/>
            <a:ext cx="3703651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Социальные:</a:t>
            </a:r>
            <a:r>
              <a:rPr lang="ru-RU" sz="14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защита населенных пунктов от негативного воздействия вод; обеспечение строительной индустрии республики местным строительным сырьем и др.</a:t>
            </a:r>
          </a:p>
          <a:p>
            <a:endParaRPr lang="ru-RU" sz="1400" b="1" dirty="0" smtClean="0">
              <a:solidFill>
                <a:srgbClr val="C0504D">
                  <a:lumMod val="50000"/>
                </a:srgbClr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ru-RU" sz="1400" b="1" dirty="0" smtClean="0">
                <a:solidFill>
                  <a:schemeClr val="accent2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Экологические: </a:t>
            </a:r>
            <a:r>
              <a:rPr lang="ru-RU" sz="140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предотвращение негативного воздействия вод, снижение уровня аварийности гидротехнических сооружений, увеличение пропускной способности водных </a:t>
            </a:r>
            <a:r>
              <a:rPr lang="ru-RU" sz="14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объектов и др.</a:t>
            </a:r>
            <a:endParaRPr lang="ru-RU" sz="1400" b="1" dirty="0">
              <a:solidFill>
                <a:srgbClr val="C0504D">
                  <a:lumMod val="50000"/>
                </a:srgbClr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93746" y="3284984"/>
            <a:ext cx="3557342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уменьшение негативного воздействия на окружающую среду;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увеличение доли </a:t>
            </a:r>
            <a:r>
              <a:rPr lang="ru-RU" sz="140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утилизированных и </a:t>
            </a:r>
            <a:r>
              <a:rPr lang="ru-RU" sz="14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обезвреженных </a:t>
            </a:r>
            <a:r>
              <a:rPr lang="ru-RU" sz="140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отходов производства и потребления в общем объеме </a:t>
            </a:r>
            <a:r>
              <a:rPr lang="ru-RU" sz="14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образовавшихся </a:t>
            </a:r>
            <a:r>
              <a:rPr lang="ru-RU" sz="140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отходов </a:t>
            </a:r>
            <a:r>
              <a:rPr lang="ru-RU" sz="14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до 72,3%;</a:t>
            </a:r>
            <a:endParaRPr lang="ru-RU" sz="1400" b="1" dirty="0">
              <a:solidFill>
                <a:srgbClr val="C0504D">
                  <a:lumMod val="50000"/>
                </a:srgbClr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ежегодное снижение объемов захоронения твердых коммунальных отходов и увеличение объемов их переработки и др.</a:t>
            </a:r>
            <a:endParaRPr lang="ru-RU" sz="1400" b="1" dirty="0">
              <a:solidFill>
                <a:srgbClr val="C0504D">
                  <a:lumMod val="50000"/>
                </a:srgbClr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99120" y="795368"/>
            <a:ext cx="8933114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524328" y="43227"/>
            <a:ext cx="1507906" cy="6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Овал 65"/>
          <p:cNvSpPr/>
          <p:nvPr/>
        </p:nvSpPr>
        <p:spPr>
          <a:xfrm>
            <a:off x="7952813" y="4121407"/>
            <a:ext cx="704907" cy="683776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3346" y="127103"/>
            <a:ext cx="7169558" cy="770217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УЛУЧШЕНИЕ ЗДОРОВЬЯ НАСЕЛЕНИЯ И ПОДДЕРЖАНИЕ ДОЛГОЛЕТНЕЙ АКТИВНОЙ ЖИЗНИ НАСЕЛЕНИЯ</a:t>
            </a:r>
            <a:endParaRPr lang="ru-RU" sz="18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79512" y="5194982"/>
            <a:ext cx="8784976" cy="1618394"/>
            <a:chOff x="179512" y="5194982"/>
            <a:chExt cx="8784976" cy="1618394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79512" y="5194982"/>
              <a:ext cx="2666053" cy="1618394"/>
              <a:chOff x="179512" y="5194982"/>
              <a:chExt cx="2666053" cy="1618394"/>
            </a:xfrm>
          </p:grpSpPr>
          <p:grpSp>
            <p:nvGrpSpPr>
              <p:cNvPr id="56" name="Группа 55"/>
              <p:cNvGrpSpPr/>
              <p:nvPr/>
            </p:nvGrpSpPr>
            <p:grpSpPr>
              <a:xfrm>
                <a:off x="179512" y="5194982"/>
                <a:ext cx="2666053" cy="1618394"/>
                <a:chOff x="6284315" y="4581128"/>
                <a:chExt cx="2666053" cy="1618394"/>
              </a:xfrm>
            </p:grpSpPr>
            <p:graphicFrame>
              <p:nvGraphicFramePr>
                <p:cNvPr id="57" name="Диаграмма 56"/>
                <p:cNvGraphicFramePr/>
                <p:nvPr>
                  <p:extLst>
                    <p:ext uri="{D42A27DB-BD31-4B8C-83A1-F6EECF244321}">
                      <p14:modId xmlns:p14="http://schemas.microsoft.com/office/powerpoint/2010/main" val="294768693"/>
                    </p:ext>
                  </p:extLst>
                </p:nvPr>
              </p:nvGraphicFramePr>
              <p:xfrm>
                <a:off x="6300192" y="4775393"/>
                <a:ext cx="2630815" cy="142412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59" name="Скругленный прямоугольник 58"/>
                <p:cNvSpPr/>
                <p:nvPr/>
              </p:nvSpPr>
              <p:spPr>
                <a:xfrm>
                  <a:off x="6284315" y="4728838"/>
                  <a:ext cx="2666053" cy="1457115"/>
                </a:xfrm>
                <a:prstGeom prst="roundRect">
                  <a:avLst>
                    <a:gd name="adj" fmla="val 5771"/>
                  </a:avLst>
                </a:prstGeom>
                <a:noFill/>
                <a:ln w="19050">
                  <a:solidFill>
                    <a:srgbClr val="0070C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6437271" y="4581128"/>
                  <a:ext cx="2360139" cy="4154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050" b="1" dirty="0">
                      <a:latin typeface="Century Gothic" panose="020B0502020202020204" pitchFamily="34" charset="0"/>
                      <a:cs typeface="Aharoni" panose="02010803020104030203" pitchFamily="2" charset="-79"/>
                    </a:rPr>
                    <a:t>Ожидаемая продолжительность жизни, лет</a:t>
                  </a:r>
                </a:p>
              </p:txBody>
            </p:sp>
          </p:grpSp>
          <p:grpSp>
            <p:nvGrpSpPr>
              <p:cNvPr id="63" name="Группа 62"/>
              <p:cNvGrpSpPr/>
              <p:nvPr/>
            </p:nvGrpSpPr>
            <p:grpSpPr>
              <a:xfrm>
                <a:off x="502669" y="5653880"/>
                <a:ext cx="1725960" cy="441948"/>
                <a:chOff x="4941757" y="2806316"/>
                <a:chExt cx="2188297" cy="521639"/>
              </a:xfrm>
            </p:grpSpPr>
            <p:sp>
              <p:nvSpPr>
                <p:cNvPr id="64" name="Стрелка вверх 63"/>
                <p:cNvSpPr/>
                <p:nvPr/>
              </p:nvSpPr>
              <p:spPr>
                <a:xfrm>
                  <a:off x="5565000" y="2806316"/>
                  <a:ext cx="1252215" cy="492629"/>
                </a:xfrm>
                <a:prstGeom prst="upArrow">
                  <a:avLst>
                    <a:gd name="adj1" fmla="val 75990"/>
                    <a:gd name="adj2" fmla="val 32776"/>
                  </a:avLst>
                </a:prstGeom>
                <a:gradFill flip="none" rotWithShape="1">
                  <a:gsLst>
                    <a:gs pos="0">
                      <a:srgbClr val="E8DCFE">
                        <a:lumMod val="70000"/>
                        <a:lumOff val="30000"/>
                      </a:srgbClr>
                    </a:gs>
                    <a:gs pos="50000">
                      <a:srgbClr val="E8DCFE">
                        <a:alpha val="49000"/>
                      </a:srgbClr>
                    </a:gs>
                    <a:gs pos="100000">
                      <a:srgbClr val="E8DCFE">
                        <a:alpha val="25000"/>
                      </a:srgbClr>
                    </a:gs>
                  </a:gsLst>
                  <a:lin ang="8100000" scaled="1"/>
                  <a:tileRect/>
                </a:gradFill>
                <a:ln w="9525" cap="flat" cmpd="sng" algn="ctr">
                  <a:gradFill>
                    <a:gsLst>
                      <a:gs pos="0">
                        <a:srgbClr val="E8DCFE">
                          <a:lumMod val="73000"/>
                        </a:srgbClr>
                      </a:gs>
                      <a:gs pos="81000">
                        <a:srgbClr val="DBC8FD">
                          <a:alpha val="58000"/>
                        </a:srgbClr>
                      </a:gs>
                      <a:gs pos="62000">
                        <a:srgbClr val="E8DCFE">
                          <a:alpha val="69000"/>
                          <a:lumMod val="88000"/>
                        </a:srgbClr>
                      </a:gs>
                      <a:gs pos="100000">
                        <a:srgbClr val="E8DCFE">
                          <a:alpha val="0"/>
                        </a:srgbClr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ru-RU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941757" y="2892026"/>
                  <a:ext cx="2188297" cy="435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1600" b="1" kern="0" dirty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Рост на </a:t>
                  </a:r>
                  <a:r>
                    <a:rPr lang="ru-RU" sz="1600" b="1" kern="0" dirty="0" smtClean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10</a:t>
                  </a:r>
                  <a:r>
                    <a:rPr lang="ru-RU" b="1" kern="0" dirty="0" smtClean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,9</a:t>
                  </a:r>
                  <a:r>
                    <a:rPr lang="ru-RU" sz="1600" b="1" kern="0" dirty="0" smtClean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%</a:t>
                  </a:r>
                  <a:endParaRPr lang="ru-RU" sz="1600" b="1" kern="0" dirty="0">
                    <a:solidFill>
                      <a:srgbClr val="A513BD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  <p:grpSp>
          <p:nvGrpSpPr>
            <p:cNvPr id="68" name="Группа 67"/>
            <p:cNvGrpSpPr/>
            <p:nvPr/>
          </p:nvGrpSpPr>
          <p:grpSpPr>
            <a:xfrm>
              <a:off x="3274099" y="5194982"/>
              <a:ext cx="2666053" cy="1618394"/>
              <a:chOff x="179512" y="5194982"/>
              <a:chExt cx="2666053" cy="1618394"/>
            </a:xfrm>
          </p:grpSpPr>
          <p:grpSp>
            <p:nvGrpSpPr>
              <p:cNvPr id="69" name="Группа 68"/>
              <p:cNvGrpSpPr/>
              <p:nvPr/>
            </p:nvGrpSpPr>
            <p:grpSpPr>
              <a:xfrm>
                <a:off x="179512" y="5194982"/>
                <a:ext cx="2666053" cy="1618394"/>
                <a:chOff x="6284315" y="4581128"/>
                <a:chExt cx="2666053" cy="1618394"/>
              </a:xfrm>
            </p:grpSpPr>
            <p:graphicFrame>
              <p:nvGraphicFramePr>
                <p:cNvPr id="73" name="Диаграмма 72"/>
                <p:cNvGraphicFramePr/>
                <p:nvPr>
                  <p:extLst>
                    <p:ext uri="{D42A27DB-BD31-4B8C-83A1-F6EECF244321}">
                      <p14:modId xmlns:p14="http://schemas.microsoft.com/office/powerpoint/2010/main" val="1649892523"/>
                    </p:ext>
                  </p:extLst>
                </p:nvPr>
              </p:nvGraphicFramePr>
              <p:xfrm>
                <a:off x="6300192" y="4775393"/>
                <a:ext cx="2630815" cy="142412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74" name="Скругленный прямоугольник 73"/>
                <p:cNvSpPr/>
                <p:nvPr/>
              </p:nvSpPr>
              <p:spPr>
                <a:xfrm>
                  <a:off x="6284315" y="4728838"/>
                  <a:ext cx="2666053" cy="1457115"/>
                </a:xfrm>
                <a:prstGeom prst="roundRect">
                  <a:avLst>
                    <a:gd name="adj" fmla="val 5771"/>
                  </a:avLst>
                </a:prstGeom>
                <a:noFill/>
                <a:ln w="19050">
                  <a:solidFill>
                    <a:srgbClr val="0070C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6437271" y="4581128"/>
                  <a:ext cx="2360139" cy="4154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050" b="1" dirty="0">
                      <a:latin typeface="Century Gothic" panose="020B0502020202020204" pitchFamily="34" charset="0"/>
                      <a:cs typeface="Aharoni" panose="02010803020104030203" pitchFamily="2" charset="-79"/>
                    </a:rPr>
                    <a:t>Рождаемость, </a:t>
                  </a:r>
                  <a:endParaRPr lang="ru-RU" sz="1050" b="1" dirty="0" smtClean="0">
                    <a:latin typeface="Century Gothic" panose="020B050202020202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ru-RU" sz="1050" b="1" dirty="0" smtClean="0">
                      <a:latin typeface="Century Gothic" panose="020B0502020202020204" pitchFamily="34" charset="0"/>
                      <a:cs typeface="Aharoni" panose="02010803020104030203" pitchFamily="2" charset="-79"/>
                    </a:rPr>
                    <a:t>на </a:t>
                  </a:r>
                  <a:r>
                    <a:rPr lang="ru-RU" sz="1050" b="1" dirty="0">
                      <a:latin typeface="Century Gothic" panose="020B0502020202020204" pitchFamily="34" charset="0"/>
                      <a:cs typeface="Aharoni" panose="02010803020104030203" pitchFamily="2" charset="-79"/>
                    </a:rPr>
                    <a:t>1000 населения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685323" y="5653879"/>
                <a:ext cx="1728194" cy="417370"/>
                <a:chOff x="5173341" y="2806316"/>
                <a:chExt cx="2191130" cy="492629"/>
              </a:xfrm>
            </p:grpSpPr>
            <p:sp>
              <p:nvSpPr>
                <p:cNvPr id="71" name="Стрелка вверх 70"/>
                <p:cNvSpPr/>
                <p:nvPr/>
              </p:nvSpPr>
              <p:spPr>
                <a:xfrm>
                  <a:off x="5565000" y="2806316"/>
                  <a:ext cx="1252215" cy="492629"/>
                </a:xfrm>
                <a:prstGeom prst="upArrow">
                  <a:avLst>
                    <a:gd name="adj1" fmla="val 75990"/>
                    <a:gd name="adj2" fmla="val 32776"/>
                  </a:avLst>
                </a:prstGeom>
                <a:gradFill flip="none" rotWithShape="1">
                  <a:gsLst>
                    <a:gs pos="0">
                      <a:srgbClr val="E8DCFE">
                        <a:lumMod val="70000"/>
                        <a:lumOff val="30000"/>
                      </a:srgbClr>
                    </a:gs>
                    <a:gs pos="50000">
                      <a:srgbClr val="E8DCFE">
                        <a:alpha val="49000"/>
                      </a:srgbClr>
                    </a:gs>
                    <a:gs pos="100000">
                      <a:srgbClr val="E8DCFE">
                        <a:alpha val="25000"/>
                      </a:srgbClr>
                    </a:gs>
                  </a:gsLst>
                  <a:lin ang="8100000" scaled="1"/>
                  <a:tileRect/>
                </a:gradFill>
                <a:ln w="9525" cap="flat" cmpd="sng" algn="ctr">
                  <a:gradFill>
                    <a:gsLst>
                      <a:gs pos="0">
                        <a:srgbClr val="E8DCFE">
                          <a:lumMod val="73000"/>
                        </a:srgbClr>
                      </a:gs>
                      <a:gs pos="81000">
                        <a:srgbClr val="DBC8FD">
                          <a:alpha val="58000"/>
                        </a:srgbClr>
                      </a:gs>
                      <a:gs pos="62000">
                        <a:srgbClr val="E8DCFE">
                          <a:alpha val="69000"/>
                          <a:lumMod val="88000"/>
                        </a:srgbClr>
                      </a:gs>
                      <a:gs pos="100000">
                        <a:srgbClr val="E8DCFE">
                          <a:alpha val="0"/>
                        </a:srgbClr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ru-RU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5173341" y="2863015"/>
                  <a:ext cx="2191130" cy="435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1600" b="1" kern="0" dirty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Рост на</a:t>
                  </a:r>
                  <a:r>
                    <a:rPr lang="en-US" sz="1600" b="1" kern="0" dirty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ru-RU" b="1" kern="0" dirty="0" smtClean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15,0</a:t>
                  </a:r>
                  <a:r>
                    <a:rPr lang="ru-RU" sz="1600" b="1" kern="0" dirty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%</a:t>
                  </a:r>
                </a:p>
              </p:txBody>
            </p:sp>
          </p:grpSp>
        </p:grpSp>
        <p:grpSp>
          <p:nvGrpSpPr>
            <p:cNvPr id="76" name="Группа 75"/>
            <p:cNvGrpSpPr/>
            <p:nvPr/>
          </p:nvGrpSpPr>
          <p:grpSpPr>
            <a:xfrm>
              <a:off x="6298435" y="5194982"/>
              <a:ext cx="2666053" cy="1618394"/>
              <a:chOff x="179512" y="5194982"/>
              <a:chExt cx="2666053" cy="1618394"/>
            </a:xfrm>
          </p:grpSpPr>
          <p:grpSp>
            <p:nvGrpSpPr>
              <p:cNvPr id="77" name="Группа 76"/>
              <p:cNvGrpSpPr/>
              <p:nvPr/>
            </p:nvGrpSpPr>
            <p:grpSpPr>
              <a:xfrm>
                <a:off x="179512" y="5194982"/>
                <a:ext cx="2666053" cy="1618394"/>
                <a:chOff x="6284315" y="4581128"/>
                <a:chExt cx="2666053" cy="1618394"/>
              </a:xfrm>
            </p:grpSpPr>
            <p:graphicFrame>
              <p:nvGraphicFramePr>
                <p:cNvPr id="81" name="Диаграмма 80"/>
                <p:cNvGraphicFramePr/>
                <p:nvPr>
                  <p:extLst>
                    <p:ext uri="{D42A27DB-BD31-4B8C-83A1-F6EECF244321}">
                      <p14:modId xmlns:p14="http://schemas.microsoft.com/office/powerpoint/2010/main" val="2251262511"/>
                    </p:ext>
                  </p:extLst>
                </p:nvPr>
              </p:nvGraphicFramePr>
              <p:xfrm>
                <a:off x="6300192" y="4775393"/>
                <a:ext cx="2630815" cy="142412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82" name="Скругленный прямоугольник 81"/>
                <p:cNvSpPr/>
                <p:nvPr/>
              </p:nvSpPr>
              <p:spPr>
                <a:xfrm>
                  <a:off x="6284315" y="4728838"/>
                  <a:ext cx="2666053" cy="1457115"/>
                </a:xfrm>
                <a:prstGeom prst="roundRect">
                  <a:avLst>
                    <a:gd name="adj" fmla="val 5771"/>
                  </a:avLst>
                </a:prstGeom>
                <a:noFill/>
                <a:ln w="19050">
                  <a:solidFill>
                    <a:srgbClr val="0070C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6572348" y="4581128"/>
                  <a:ext cx="2160240" cy="4154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050" b="1" dirty="0">
                      <a:latin typeface="Century Gothic" panose="020B0502020202020204" pitchFamily="34" charset="0"/>
                      <a:cs typeface="Aharoni" panose="02010803020104030203" pitchFamily="2" charset="-79"/>
                    </a:rPr>
                    <a:t>Общая смертность, </a:t>
                  </a:r>
                </a:p>
                <a:p>
                  <a:pPr algn="ctr"/>
                  <a:r>
                    <a:rPr lang="ru-RU" sz="1050" b="1" dirty="0">
                      <a:latin typeface="Century Gothic" panose="020B0502020202020204" pitchFamily="34" charset="0"/>
                      <a:cs typeface="Aharoni" panose="02010803020104030203" pitchFamily="2" charset="-79"/>
                    </a:rPr>
                    <a:t>на 1000 населения</a:t>
                  </a:r>
                </a:p>
              </p:txBody>
            </p:sp>
          </p:grpSp>
          <p:grpSp>
            <p:nvGrpSpPr>
              <p:cNvPr id="78" name="Группа 77"/>
              <p:cNvGrpSpPr/>
              <p:nvPr/>
            </p:nvGrpSpPr>
            <p:grpSpPr>
              <a:xfrm>
                <a:off x="613317" y="5653878"/>
                <a:ext cx="2160241" cy="465970"/>
                <a:chOff x="5082044" y="2806318"/>
                <a:chExt cx="2738910" cy="549993"/>
              </a:xfrm>
            </p:grpSpPr>
            <p:sp>
              <p:nvSpPr>
                <p:cNvPr id="79" name="Стрелка вверх 78"/>
                <p:cNvSpPr/>
                <p:nvPr/>
              </p:nvSpPr>
              <p:spPr>
                <a:xfrm rot="10800000">
                  <a:off x="5565000" y="2863682"/>
                  <a:ext cx="1252214" cy="492629"/>
                </a:xfrm>
                <a:prstGeom prst="upArrow">
                  <a:avLst>
                    <a:gd name="adj1" fmla="val 75990"/>
                    <a:gd name="adj2" fmla="val 32776"/>
                  </a:avLst>
                </a:prstGeom>
                <a:gradFill flip="none" rotWithShape="1">
                  <a:gsLst>
                    <a:gs pos="0">
                      <a:srgbClr val="E8DCFE">
                        <a:lumMod val="70000"/>
                        <a:lumOff val="30000"/>
                      </a:srgbClr>
                    </a:gs>
                    <a:gs pos="50000">
                      <a:srgbClr val="E8DCFE">
                        <a:alpha val="49000"/>
                      </a:srgbClr>
                    </a:gs>
                    <a:gs pos="100000">
                      <a:srgbClr val="E8DCFE">
                        <a:alpha val="25000"/>
                      </a:srgbClr>
                    </a:gs>
                  </a:gsLst>
                  <a:lin ang="8100000" scaled="1"/>
                  <a:tileRect/>
                </a:gradFill>
                <a:ln w="9525" cap="flat" cmpd="sng" algn="ctr">
                  <a:gradFill>
                    <a:gsLst>
                      <a:gs pos="0">
                        <a:srgbClr val="E8DCFE">
                          <a:lumMod val="73000"/>
                        </a:srgbClr>
                      </a:gs>
                      <a:gs pos="81000">
                        <a:srgbClr val="DBC8FD">
                          <a:alpha val="58000"/>
                        </a:srgbClr>
                      </a:gs>
                      <a:gs pos="62000">
                        <a:srgbClr val="E8DCFE">
                          <a:alpha val="69000"/>
                          <a:lumMod val="88000"/>
                        </a:srgbClr>
                      </a:gs>
                      <a:gs pos="100000">
                        <a:srgbClr val="E8DCFE">
                          <a:alpha val="0"/>
                        </a:srgbClr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ru-RU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5082044" y="2806318"/>
                  <a:ext cx="2738910" cy="435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1600" b="1" kern="0" dirty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Снижение на </a:t>
                  </a:r>
                  <a:r>
                    <a:rPr lang="ru-RU" b="1" kern="0" dirty="0" smtClean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4,8</a:t>
                  </a:r>
                  <a:r>
                    <a:rPr lang="ru-RU" sz="1600" b="1" kern="0" dirty="0" smtClean="0">
                      <a:solidFill>
                        <a:srgbClr val="A513BD"/>
                      </a:solidFill>
                      <a:latin typeface="Century Gothic" panose="020B0502020202020204" pitchFamily="34" charset="0"/>
                    </a:rPr>
                    <a:t>%</a:t>
                  </a:r>
                  <a:endParaRPr lang="ru-RU" sz="1600" b="1" kern="0" dirty="0">
                    <a:solidFill>
                      <a:srgbClr val="A513BD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</p:grpSp>
      <p:grpSp>
        <p:nvGrpSpPr>
          <p:cNvPr id="9" name="Группа 8"/>
          <p:cNvGrpSpPr/>
          <p:nvPr/>
        </p:nvGrpSpPr>
        <p:grpSpPr>
          <a:xfrm>
            <a:off x="502669" y="985447"/>
            <a:ext cx="8208912" cy="4169234"/>
            <a:chOff x="755576" y="859287"/>
            <a:chExt cx="8208912" cy="4418929"/>
          </a:xfrm>
        </p:grpSpPr>
        <p:pic>
          <p:nvPicPr>
            <p:cNvPr id="4106" name="Picture 10" descr="http://images.myshared.ru/5/480788/slide_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2" b="12138"/>
            <a:stretch/>
          </p:blipFill>
          <p:spPr bwMode="auto">
            <a:xfrm>
              <a:off x="755576" y="4114120"/>
              <a:ext cx="1724944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Овал 66"/>
            <p:cNvSpPr/>
            <p:nvPr/>
          </p:nvSpPr>
          <p:spPr>
            <a:xfrm>
              <a:off x="1052106" y="1228279"/>
              <a:ext cx="755205" cy="7200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Стрелка вправо 10"/>
            <p:cNvSpPr/>
            <p:nvPr/>
          </p:nvSpPr>
          <p:spPr>
            <a:xfrm>
              <a:off x="1410058" y="859287"/>
              <a:ext cx="6278236" cy="1458063"/>
            </a:xfrm>
            <a:prstGeom prst="rightArrow">
              <a:avLst>
                <a:gd name="adj1" fmla="val 50000"/>
                <a:gd name="adj2" fmla="val 26080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50" b="1" dirty="0">
                  <a:solidFill>
                    <a:schemeClr val="tx1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Сохранение и укрепление здоровья граждан трудоспособного возраста, женщин детородного возраста и детей; увеличение объемов медико-социальной помощи гражданам старшей возрастной группы и детям</a:t>
              </a:r>
            </a:p>
          </p:txBody>
        </p:sp>
        <p:sp>
          <p:nvSpPr>
            <p:cNvPr id="84" name="Овал 83"/>
            <p:cNvSpPr/>
            <p:nvPr/>
          </p:nvSpPr>
          <p:spPr>
            <a:xfrm>
              <a:off x="1087867" y="3176972"/>
              <a:ext cx="755205" cy="7200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Блок-схема: узел 84"/>
            <p:cNvSpPr/>
            <p:nvPr/>
          </p:nvSpPr>
          <p:spPr>
            <a:xfrm>
              <a:off x="8160894" y="2217576"/>
              <a:ext cx="715268" cy="720080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8" name="Блок-схема: узел 87"/>
            <p:cNvSpPr/>
            <p:nvPr/>
          </p:nvSpPr>
          <p:spPr>
            <a:xfrm>
              <a:off x="1155794" y="1331813"/>
              <a:ext cx="575453" cy="513009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latin typeface="Century Gothic" panose="020B0502020202020204" pitchFamily="34" charset="0"/>
                </a:rPr>
                <a:t>1</a:t>
              </a:r>
              <a:endParaRPr lang="ru-RU" sz="28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0" name="Стрелка вправо 39"/>
            <p:cNvSpPr/>
            <p:nvPr/>
          </p:nvSpPr>
          <p:spPr>
            <a:xfrm flipH="1">
              <a:off x="2204397" y="1844824"/>
              <a:ext cx="6254584" cy="1465584"/>
            </a:xfrm>
            <a:prstGeom prst="rightArrow">
              <a:avLst>
                <a:gd name="adj1" fmla="val 50000"/>
                <a:gd name="adj2" fmla="val 26080"/>
              </a:avLst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Доступность бесплатной медицинской помощи, в том числе высокотехнологичной</a:t>
              </a:r>
            </a:p>
          </p:txBody>
        </p:sp>
        <p:sp>
          <p:nvSpPr>
            <p:cNvPr id="89" name="Блок-схема: узел 88"/>
            <p:cNvSpPr/>
            <p:nvPr/>
          </p:nvSpPr>
          <p:spPr>
            <a:xfrm>
              <a:off x="8171254" y="2303923"/>
              <a:ext cx="575453" cy="513009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  <p:sp>
          <p:nvSpPr>
            <p:cNvPr id="39" name="Стрелка вправо 38"/>
            <p:cNvSpPr/>
            <p:nvPr/>
          </p:nvSpPr>
          <p:spPr>
            <a:xfrm>
              <a:off x="1429708" y="2816932"/>
              <a:ext cx="6258586" cy="1440160"/>
            </a:xfrm>
            <a:prstGeom prst="rightArrow">
              <a:avLst>
                <a:gd name="adj1" fmla="val 50000"/>
                <a:gd name="adj2" fmla="val 26080"/>
              </a:avLst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Телемедицинские технологии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Дистанционный мониторинг здоровья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Информационные системы поддержки принятия решений</a:t>
              </a:r>
            </a:p>
          </p:txBody>
        </p:sp>
        <p:sp>
          <p:nvSpPr>
            <p:cNvPr id="87" name="Блок-схема: узел 86"/>
            <p:cNvSpPr/>
            <p:nvPr/>
          </p:nvSpPr>
          <p:spPr>
            <a:xfrm>
              <a:off x="1200333" y="3280507"/>
              <a:ext cx="575453" cy="513009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Century Gothic" panose="020B0502020202020204" pitchFamily="34" charset="0"/>
                </a:rPr>
                <a:t>3</a:t>
              </a:r>
            </a:p>
          </p:txBody>
        </p:sp>
        <p:pic>
          <p:nvPicPr>
            <p:cNvPr id="4098" name="Picture 2" descr="https://st2.depositphotos.com/1880059/5255/i/950/depositphotos_52552969-stock-photo-many-people-cartoon-silhouette-colored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233" y="1128357"/>
              <a:ext cx="1180255" cy="83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://misanec.ru/wp-content/uploads/2016/03/10718759_934de1b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544" y="2150692"/>
              <a:ext cx="1182579" cy="853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gipermed.info/upload/iblock/b02/b02167c2d1246c4a20c34f7109f7fbed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354" y="3116224"/>
              <a:ext cx="1170441" cy="779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Стрелка вправо 61"/>
            <p:cNvSpPr/>
            <p:nvPr/>
          </p:nvSpPr>
          <p:spPr>
            <a:xfrm flipH="1">
              <a:off x="2192533" y="3812632"/>
              <a:ext cx="6394352" cy="1465584"/>
            </a:xfrm>
            <a:prstGeom prst="rightArrow">
              <a:avLst>
                <a:gd name="adj1" fmla="val 50000"/>
                <a:gd name="adj2" fmla="val 26080"/>
              </a:avLst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Таргетные препараты. Ядерная медицина.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Регенеративная медицина. Бионическое протезирование</a:t>
              </a:r>
            </a:p>
          </p:txBody>
        </p:sp>
        <p:sp>
          <p:nvSpPr>
            <p:cNvPr id="86" name="Блок-схема: узел 85"/>
            <p:cNvSpPr/>
            <p:nvPr/>
          </p:nvSpPr>
          <p:spPr>
            <a:xfrm>
              <a:off x="8205720" y="4288919"/>
              <a:ext cx="575453" cy="513009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cxnSp>
        <p:nvCxnSpPr>
          <p:cNvPr id="54" name="Прямая соединительная линия 53"/>
          <p:cNvCxnSpPr/>
          <p:nvPr/>
        </p:nvCxnSpPr>
        <p:spPr>
          <a:xfrm>
            <a:off x="243346" y="908720"/>
            <a:ext cx="8649135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251252" y="23922"/>
            <a:ext cx="1699111" cy="7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трелка вверх 31"/>
          <p:cNvSpPr/>
          <p:nvPr/>
        </p:nvSpPr>
        <p:spPr>
          <a:xfrm>
            <a:off x="2440176" y="1649753"/>
            <a:ext cx="987651" cy="228389"/>
          </a:xfrm>
          <a:prstGeom prst="upArrow">
            <a:avLst>
              <a:gd name="adj1" fmla="val 75990"/>
              <a:gd name="adj2" fmla="val 3277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9" y="700938"/>
            <a:ext cx="8760254" cy="87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209" y="22699"/>
            <a:ext cx="90157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МНОГОУРОВНЕВАЯ СИСТЕМА ТЕЛЕМЕДИЦИНСКИХ КОНСУЛЬТАЦИЙ</a:t>
            </a:r>
          </a:p>
          <a:p>
            <a:r>
              <a:rPr lang="ru-RU" sz="17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 ЧУВАШСКОЙ РЕСПУБЛИКЕ</a:t>
            </a:r>
            <a:endParaRPr lang="ru-RU" sz="1700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3" name="Стрелка вверх 32"/>
          <p:cNvSpPr/>
          <p:nvPr/>
        </p:nvSpPr>
        <p:spPr>
          <a:xfrm>
            <a:off x="3584349" y="1631783"/>
            <a:ext cx="987651" cy="246360"/>
          </a:xfrm>
          <a:prstGeom prst="upArrow">
            <a:avLst>
              <a:gd name="adj1" fmla="val 75990"/>
              <a:gd name="adj2" fmla="val 3277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34" name="Стрелка вверх 33"/>
          <p:cNvSpPr/>
          <p:nvPr/>
        </p:nvSpPr>
        <p:spPr>
          <a:xfrm>
            <a:off x="4743994" y="1642652"/>
            <a:ext cx="987651" cy="253690"/>
          </a:xfrm>
          <a:prstGeom prst="upArrow">
            <a:avLst>
              <a:gd name="adj1" fmla="val 75990"/>
              <a:gd name="adj2" fmla="val 3277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9"/>
          <a:stretch/>
        </p:blipFill>
        <p:spPr bwMode="auto">
          <a:xfrm>
            <a:off x="245556" y="1924406"/>
            <a:ext cx="1302107" cy="292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107504" y="2132856"/>
            <a:ext cx="1512168" cy="3811970"/>
          </a:xfrm>
          <a:prstGeom prst="roundRect">
            <a:avLst>
              <a:gd name="adj" fmla="val 9907"/>
            </a:avLst>
          </a:prstGeom>
          <a:noFill/>
          <a:ln w="19050">
            <a:solidFill>
              <a:srgbClr val="558E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830251"/>
            <a:ext cx="161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0070C0"/>
                </a:solidFill>
                <a:latin typeface="+mn-lt"/>
              </a:rPr>
              <a:t>Пилотный проект по дистанционному мониторингу здоровья</a:t>
            </a:r>
          </a:p>
          <a:p>
            <a:pPr algn="ctr"/>
            <a:r>
              <a:rPr lang="ru-RU" sz="900" b="1" dirty="0">
                <a:solidFill>
                  <a:srgbClr val="0070C0"/>
                </a:solidFill>
                <a:latin typeface="+mn-lt"/>
              </a:rPr>
              <a:t>в рамках российско-сингапурского делового сотрудничества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940153" y="2411596"/>
            <a:ext cx="3118652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Дистанционные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скрининги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ранней диагностике рака молочной железы, рака легких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т.д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40153" y="1428131"/>
            <a:ext cx="3118652" cy="2616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- консилиумы</a:t>
            </a: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40153" y="1685783"/>
            <a:ext cx="3118652" cy="3847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оптимальной схемы лекарственной терапии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2042264"/>
            <a:ext cx="3118653" cy="3847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Прямые консультации во время оперативных вмешательств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385362333"/>
              </p:ext>
            </p:extLst>
          </p:nvPr>
        </p:nvGraphicFramePr>
        <p:xfrm>
          <a:off x="6156176" y="3140968"/>
          <a:ext cx="2630815" cy="1424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6723942" y="3489240"/>
            <a:ext cx="1197996" cy="417370"/>
            <a:chOff x="5431654" y="2806316"/>
            <a:chExt cx="1518906" cy="492629"/>
          </a:xfrm>
        </p:grpSpPr>
        <p:sp>
          <p:nvSpPr>
            <p:cNvPr id="25" name="Стрелка вверх 24"/>
            <p:cNvSpPr/>
            <p:nvPr/>
          </p:nvSpPr>
          <p:spPr>
            <a:xfrm>
              <a:off x="5565000" y="2806316"/>
              <a:ext cx="1252215" cy="492629"/>
            </a:xfrm>
            <a:prstGeom prst="upArrow">
              <a:avLst>
                <a:gd name="adj1" fmla="val 75990"/>
                <a:gd name="adj2" fmla="val 32776"/>
              </a:avLst>
            </a:prstGeom>
            <a:gradFill flip="none" rotWithShape="1">
              <a:gsLst>
                <a:gs pos="0">
                  <a:srgbClr val="E8DCFE">
                    <a:lumMod val="70000"/>
                    <a:lumOff val="30000"/>
                  </a:srgbClr>
                </a:gs>
                <a:gs pos="50000">
                  <a:srgbClr val="E8DCFE">
                    <a:alpha val="49000"/>
                  </a:srgbClr>
                </a:gs>
                <a:gs pos="100000">
                  <a:srgbClr val="E8DCFE">
                    <a:alpha val="25000"/>
                  </a:srgbClr>
                </a:gs>
              </a:gsLst>
              <a:lin ang="8100000" scaled="1"/>
              <a:tileRect/>
            </a:gradFill>
            <a:ln w="9525" cap="flat" cmpd="sng" algn="ctr">
              <a:gradFill>
                <a:gsLst>
                  <a:gs pos="0">
                    <a:srgbClr val="E8DCFE">
                      <a:lumMod val="73000"/>
                    </a:srgbClr>
                  </a:gs>
                  <a:gs pos="81000">
                    <a:srgbClr val="DBC8FD">
                      <a:alpha val="58000"/>
                    </a:srgbClr>
                  </a:gs>
                  <a:gs pos="62000">
                    <a:srgbClr val="E8DCFE">
                      <a:alpha val="69000"/>
                      <a:lumMod val="88000"/>
                    </a:srgbClr>
                  </a:gs>
                  <a:gs pos="100000">
                    <a:srgbClr val="E8DCFE">
                      <a:alpha val="0"/>
                    </a:srgbClr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 dirty="0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31654" y="2863015"/>
              <a:ext cx="1518906" cy="435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&gt; </a:t>
              </a:r>
              <a:r>
                <a:rPr lang="ru-RU" sz="1400" kern="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в</a:t>
              </a:r>
              <a:r>
                <a:rPr lang="ru-RU" b="1" kern="0" dirty="0" smtClean="0">
                  <a:solidFill>
                    <a:srgbClr val="A513BD"/>
                  </a:solidFill>
                  <a:latin typeface="Arial Narrow" panose="020B0606020202030204" pitchFamily="34" charset="0"/>
                </a:rPr>
                <a:t> 1,</a:t>
              </a:r>
              <a:r>
                <a:rPr lang="en-US" b="1" kern="0" dirty="0" smtClean="0">
                  <a:solidFill>
                    <a:srgbClr val="A513BD"/>
                  </a:solidFill>
                  <a:latin typeface="Arial Narrow" panose="020B0606020202030204" pitchFamily="34" charset="0"/>
                </a:rPr>
                <a:t>6</a:t>
              </a:r>
              <a:r>
                <a:rPr lang="ru-RU" b="1" kern="0" dirty="0" smtClean="0">
                  <a:solidFill>
                    <a:srgbClr val="A513BD"/>
                  </a:solidFill>
                  <a:latin typeface="Arial Narrow" panose="020B0606020202030204" pitchFamily="34" charset="0"/>
                </a:rPr>
                <a:t> </a:t>
              </a:r>
              <a:r>
                <a:rPr lang="ru-RU" sz="14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р.</a:t>
              </a:r>
              <a:endParaRPr lang="ru-RU" sz="8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802174327"/>
              </p:ext>
            </p:extLst>
          </p:nvPr>
        </p:nvGraphicFramePr>
        <p:xfrm>
          <a:off x="6169285" y="5389247"/>
          <a:ext cx="2630815" cy="1424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Стрелка вверх 34"/>
          <p:cNvSpPr/>
          <p:nvPr/>
        </p:nvSpPr>
        <p:spPr>
          <a:xfrm rot="10800000">
            <a:off x="7034468" y="5683941"/>
            <a:ext cx="987651" cy="417370"/>
          </a:xfrm>
          <a:prstGeom prst="upArrow">
            <a:avLst>
              <a:gd name="adj1" fmla="val 75990"/>
              <a:gd name="adj2" fmla="val 32776"/>
            </a:avLst>
          </a:prstGeom>
          <a:gradFill flip="none" rotWithShape="1">
            <a:gsLst>
              <a:gs pos="0">
                <a:srgbClr val="E8DCFE">
                  <a:lumMod val="70000"/>
                  <a:lumOff val="30000"/>
                </a:srgbClr>
              </a:gs>
              <a:gs pos="50000">
                <a:srgbClr val="E8DCFE">
                  <a:alpha val="49000"/>
                </a:srgbClr>
              </a:gs>
              <a:gs pos="100000">
                <a:srgbClr val="E8DCFE">
                  <a:alpha val="25000"/>
                </a:srgbClr>
              </a:gs>
            </a:gsLst>
            <a:lin ang="8100000" scaled="1"/>
            <a:tileRect/>
          </a:gradFill>
          <a:ln w="9525" cap="flat" cmpd="sng" algn="ctr">
            <a:gradFill>
              <a:gsLst>
                <a:gs pos="0">
                  <a:srgbClr val="E8DCFE">
                    <a:lumMod val="73000"/>
                  </a:srgbClr>
                </a:gs>
                <a:gs pos="81000">
                  <a:srgbClr val="DBC8FD">
                    <a:alpha val="58000"/>
                  </a:srgbClr>
                </a:gs>
                <a:gs pos="62000">
                  <a:srgbClr val="E8DCFE">
                    <a:alpha val="69000"/>
                    <a:lumMod val="88000"/>
                  </a:srgbClr>
                </a:gs>
                <a:gs pos="100000">
                  <a:srgbClr val="E8DCFE">
                    <a:alpha val="0"/>
                  </a:srgbClr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99015" y="5707960"/>
            <a:ext cx="119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&lt; </a:t>
            </a:r>
            <a:r>
              <a:rPr lang="ru-RU" sz="14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</a:t>
            </a:r>
            <a:r>
              <a:rPr lang="ru-RU" b="1" kern="0" dirty="0" smtClean="0">
                <a:solidFill>
                  <a:srgbClr val="A513BD"/>
                </a:solidFill>
                <a:latin typeface="Arial Narrow" panose="020B0606020202030204" pitchFamily="34" charset="0"/>
              </a:rPr>
              <a:t> </a:t>
            </a:r>
            <a:r>
              <a:rPr lang="en-US" b="1" kern="0" dirty="0" smtClean="0">
                <a:solidFill>
                  <a:srgbClr val="A513BD"/>
                </a:solidFill>
                <a:latin typeface="Arial Narrow" panose="020B0606020202030204" pitchFamily="34" charset="0"/>
              </a:rPr>
              <a:t>3,3</a:t>
            </a:r>
            <a:r>
              <a:rPr lang="ru-RU" b="1" kern="0" dirty="0" smtClean="0">
                <a:solidFill>
                  <a:srgbClr val="A513BD"/>
                </a:solidFill>
                <a:latin typeface="Arial Narrow" panose="020B0606020202030204" pitchFamily="34" charset="0"/>
              </a:rPr>
              <a:t> </a:t>
            </a:r>
            <a:r>
              <a:rPr lang="ru-RU" sz="14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р.</a:t>
            </a:r>
            <a:endParaRPr lang="ru-RU" sz="8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023026" y="4643080"/>
            <a:ext cx="2941462" cy="3847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постановки  диагноза и назначения адекватного лечения </a:t>
            </a:r>
            <a:r>
              <a:rPr lang="ru-RU" sz="95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уменьшится </a:t>
            </a:r>
            <a:r>
              <a:rPr lang="ru-RU" sz="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2,0 </a:t>
            </a:r>
            <a:r>
              <a:rPr lang="ru-RU" sz="9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раза</a:t>
            </a:r>
            <a:endParaRPr lang="ru-RU" sz="9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018325" y="2980307"/>
            <a:ext cx="2946163" cy="1600821"/>
          </a:xfrm>
          <a:prstGeom prst="roundRect">
            <a:avLst>
              <a:gd name="adj" fmla="val 5876"/>
            </a:avLst>
          </a:prstGeom>
          <a:noFill/>
          <a:ln w="19050">
            <a:solidFill>
              <a:srgbClr val="558E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20184" y="2806279"/>
            <a:ext cx="2664000" cy="6694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Активная выявляемость стадий  </a:t>
            </a:r>
            <a:endParaRPr lang="ru-RU" sz="1200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злокачественных новообразований 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молочных </a:t>
            </a:r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желез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012160" y="5212555"/>
            <a:ext cx="2946163" cy="1600821"/>
          </a:xfrm>
          <a:prstGeom prst="roundRect">
            <a:avLst>
              <a:gd name="adj" fmla="val 5876"/>
            </a:avLst>
          </a:prstGeom>
          <a:noFill/>
          <a:ln w="19050">
            <a:solidFill>
              <a:srgbClr val="558E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28184" y="5071773"/>
            <a:ext cx="255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Снижение доли запущенных стадий  </a:t>
            </a:r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злокачественных новообразований </a:t>
            </a:r>
            <a:endParaRPr lang="ru-RU" sz="12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молочных </a:t>
            </a:r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желез с 4 стадией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17" y="1858574"/>
            <a:ext cx="4404922" cy="499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04322" y="5953678"/>
            <a:ext cx="2734680" cy="779366"/>
            <a:chOff x="281539" y="5445224"/>
            <a:chExt cx="2734680" cy="779366"/>
          </a:xfrm>
        </p:grpSpPr>
        <p:sp>
          <p:nvSpPr>
            <p:cNvPr id="6" name="Овал 5"/>
            <p:cNvSpPr>
              <a:spLocks noChangeAspect="1"/>
            </p:cNvSpPr>
            <p:nvPr/>
          </p:nvSpPr>
          <p:spPr>
            <a:xfrm>
              <a:off x="281539" y="5727466"/>
              <a:ext cx="216000" cy="21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281539" y="5445224"/>
              <a:ext cx="216000" cy="216000"/>
            </a:xfrm>
            <a:prstGeom prst="ellipse">
              <a:avLst/>
            </a:prstGeom>
            <a:solidFill>
              <a:srgbClr val="9966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Овал 7"/>
            <p:cNvSpPr>
              <a:spLocks noChangeAspect="1"/>
            </p:cNvSpPr>
            <p:nvPr/>
          </p:nvSpPr>
          <p:spPr>
            <a:xfrm>
              <a:off x="305426" y="6029479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2731" y="5468237"/>
              <a:ext cx="2438488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- </a:t>
              </a:r>
              <a:r>
                <a:rPr lang="ru-RU" sz="95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4 телемедицинских центра 3 уровня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0405" y="5724496"/>
              <a:ext cx="2505814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- </a:t>
              </a:r>
              <a:r>
                <a:rPr lang="ru-RU" sz="95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8 телемедицинских </a:t>
              </a:r>
              <a:r>
                <a:rPr lang="ru-RU" sz="950" b="1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пунктов </a:t>
              </a:r>
              <a:r>
                <a:rPr lang="ru-RU" sz="95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2 уровня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7366" y="5986063"/>
              <a:ext cx="241925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- </a:t>
              </a:r>
              <a:r>
                <a:rPr lang="ru-RU" sz="95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медицинские организации 1 уровня</a:t>
              </a:r>
            </a:p>
          </p:txBody>
        </p:sp>
      </p:grpSp>
      <p:pic>
        <p:nvPicPr>
          <p:cNvPr id="39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806195" y="43227"/>
            <a:ext cx="1152128" cy="52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272209" y="638252"/>
            <a:ext cx="8649135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8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6"/>
          <p:cNvSpPr>
            <a:spLocks noChangeArrowheads="1"/>
          </p:cNvSpPr>
          <p:nvPr/>
        </p:nvSpPr>
        <p:spPr bwMode="auto">
          <a:xfrm>
            <a:off x="107504" y="108112"/>
            <a:ext cx="8496944" cy="67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94" tIns="45198" rIns="90394" bIns="45198">
            <a:spAutoFit/>
          </a:bodyPr>
          <a:lstStyle>
            <a:lvl1pPr defTabSz="9032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32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32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32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32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9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КЛАСТЕРНЫЙ ПОДХОД К ОРГАНИЗАЦИИ ОНКОЛОГИЧЕСКОЙ </a:t>
            </a:r>
          </a:p>
          <a:p>
            <a:r>
              <a:rPr lang="ru-RU" altLang="ru-RU" sz="19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ПОМОЩИ</a:t>
            </a:r>
            <a:endParaRPr lang="ru-RU" altLang="ru-RU" sz="1900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1" y="794244"/>
            <a:ext cx="8228814" cy="606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9512" y="784166"/>
            <a:ext cx="8703308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524328" y="134032"/>
            <a:ext cx="1358492" cy="6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conomy26\Desktop\Безымянный55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730" r="56062" b="25917"/>
          <a:stretch/>
        </p:blipFill>
        <p:spPr bwMode="auto">
          <a:xfrm>
            <a:off x="2845385" y="1840838"/>
            <a:ext cx="3441908" cy="316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56976" y="46502"/>
            <a:ext cx="7525540" cy="69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СИСТЕМА СТРАТЕГИЧЕСКИХ ЦЕЛЕЙ И ЗАДАЧ</a:t>
            </a:r>
            <a:endParaRPr lang="ru-RU" sz="20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5004349"/>
            <a:ext cx="9039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662624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Повышение конкурентоспособности территории с целью завоевания внешних рынков, привлечения инвесторов, туристов, новых жителей и квалифицированных специалистов предполагает</a:t>
            </a:r>
            <a:r>
              <a:rPr lang="ru-RU" sz="1500" dirty="0">
                <a:solidFill>
                  <a:srgbClr val="662624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ru-RU" sz="15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ответ на главный вызов - </a:t>
            </a:r>
            <a:r>
              <a:rPr lang="ru-RU" sz="1500" b="1" dirty="0">
                <a:solidFill>
                  <a:srgbClr val="662624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создание комфортных условий проживания на территории республики, чтобы молодые, активные, образованные граждане республики и других регионов России стремились жить и работать на чувашской земле.</a:t>
            </a:r>
          </a:p>
          <a:p>
            <a:pPr algn="ctr"/>
            <a:r>
              <a:rPr lang="ru-RU" sz="15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Только такой имидж региона обеспечит его лидерство на внутреннем и внешнем рынках.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26759" y="1388850"/>
            <a:ext cx="7715502" cy="3544594"/>
            <a:chOff x="766222" y="1092936"/>
            <a:chExt cx="7406179" cy="329649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66222" y="1092936"/>
              <a:ext cx="7406179" cy="3296494"/>
              <a:chOff x="677270" y="1916832"/>
              <a:chExt cx="7406179" cy="3296494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677270" y="3549348"/>
                <a:ext cx="2384578" cy="15921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 smtClean="0">
                    <a:solidFill>
                      <a:srgbClr val="0070C0"/>
                    </a:solidFill>
                  </a:rPr>
                  <a:t>   Задачи 1.1 -</a:t>
                </a:r>
                <a:r>
                  <a:rPr lang="ru-RU" sz="1600" b="1" dirty="0">
                    <a:solidFill>
                      <a:srgbClr val="0070C0"/>
                    </a:solidFill>
                  </a:rPr>
                  <a:t> </a:t>
                </a:r>
                <a:r>
                  <a:rPr lang="ru-RU" sz="1600" b="1" dirty="0" smtClean="0">
                    <a:solidFill>
                      <a:srgbClr val="0070C0"/>
                    </a:solidFill>
                  </a:rPr>
                  <a:t>1.6</a:t>
                </a:r>
                <a:endParaRPr lang="ru-RU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810640" y="2780928"/>
                <a:ext cx="2393208" cy="72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 smtClean="0">
                    <a:solidFill>
                      <a:srgbClr val="0070C0"/>
                    </a:solidFill>
                  </a:rPr>
                  <a:t>   </a:t>
                </a:r>
                <a:r>
                  <a:rPr lang="ru-RU" sz="16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Задачи 2.1 - 2.4</a:t>
                </a:r>
                <a:endParaRPr lang="ru-RU" sz="16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2640676" y="1916832"/>
                <a:ext cx="3299476" cy="86409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  </a:t>
                </a:r>
                <a:r>
                  <a:rPr lang="ru-RU" sz="1600" b="1" dirty="0">
                    <a:solidFill>
                      <a:srgbClr val="006600"/>
                    </a:solidFill>
                  </a:rPr>
                  <a:t>Задачи 3.1, 3.2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5419152" y="2551660"/>
                <a:ext cx="2520280" cy="72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 smtClean="0">
                    <a:solidFill>
                      <a:srgbClr val="C00000"/>
                    </a:solidFill>
                  </a:rPr>
                  <a:t>Задачи 4.1 - 4.10</a:t>
                </a:r>
                <a:endParaRPr lang="ru-RU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6190641" y="3735613"/>
                <a:ext cx="1892808" cy="1477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Задачи 5.1 - 5.3</a:t>
                </a:r>
                <a:endParaRPr lang="ru-RU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algn="ctr"/>
                <a:r>
                  <a:rPr lang="ru-RU" sz="1600" b="1" dirty="0" smtClean="0">
                    <a:solidFill>
                      <a:srgbClr val="009900"/>
                    </a:solidFill>
                  </a:rPr>
                  <a:t>   </a:t>
                </a:r>
                <a:endParaRPr lang="ru-RU" sz="1600" b="1" dirty="0">
                  <a:solidFill>
                    <a:srgbClr val="009900"/>
                  </a:solidFill>
                </a:endParaRPr>
              </a:p>
            </p:txBody>
          </p:sp>
        </p:grpSp>
        <p:sp>
          <p:nvSpPr>
            <p:cNvPr id="3" name="Овал 2"/>
            <p:cNvSpPr/>
            <p:nvPr/>
          </p:nvSpPr>
          <p:spPr>
            <a:xfrm>
              <a:off x="3058779" y="3069871"/>
              <a:ext cx="868343" cy="580702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 smtClean="0">
                  <a:solidFill>
                    <a:schemeClr val="bg1"/>
                  </a:solidFill>
                </a:rPr>
                <a:t>Цель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 1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3058780" y="2144748"/>
              <a:ext cx="868343" cy="580702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 smtClean="0">
                  <a:solidFill>
                    <a:schemeClr val="bg1"/>
                  </a:solidFill>
                </a:rPr>
                <a:t>Цель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 2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4017697" y="1719791"/>
              <a:ext cx="868343" cy="580702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 smtClean="0">
                  <a:solidFill>
                    <a:schemeClr val="bg1"/>
                  </a:solidFill>
                </a:rPr>
                <a:t>Цель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 3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4977079" y="1952394"/>
              <a:ext cx="868343" cy="580702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 smtClean="0">
                  <a:solidFill>
                    <a:schemeClr val="bg1"/>
                  </a:solidFill>
                </a:rPr>
                <a:t>Цель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 4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5401675" y="3032514"/>
              <a:ext cx="868343" cy="580702"/>
            </a:xfrm>
            <a:prstGeom prst="ellipse">
              <a:avLst/>
            </a:prstGeom>
            <a:solidFill>
              <a:srgbClr val="C75F09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 smtClean="0">
                  <a:solidFill>
                    <a:schemeClr val="bg1"/>
                  </a:solidFill>
                </a:rPr>
                <a:t>Цель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 5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Стрелка вправо 16"/>
          <p:cNvSpPr/>
          <p:nvPr/>
        </p:nvSpPr>
        <p:spPr>
          <a:xfrm>
            <a:off x="402131" y="1095111"/>
            <a:ext cx="1524997" cy="63762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Бюджет</a:t>
            </a:r>
          </a:p>
        </p:txBody>
      </p:sp>
      <p:sp>
        <p:nvSpPr>
          <p:cNvPr id="9216" name="Прямоугольник 9215"/>
          <p:cNvSpPr/>
          <p:nvPr/>
        </p:nvSpPr>
        <p:spPr>
          <a:xfrm>
            <a:off x="1737010" y="1069164"/>
            <a:ext cx="7094959" cy="572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6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Государственные программы Чувашской Республики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79595" y="764704"/>
            <a:ext cx="8468869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284018" y="59004"/>
            <a:ext cx="1464446" cy="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8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gray">
          <a:xfrm>
            <a:off x="3467835" y="3283463"/>
            <a:ext cx="2275515" cy="151477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Развитие физической культуры и спорта</a:t>
            </a:r>
            <a:endParaRPr lang="en-US" altLang="ru-RU" sz="1600" b="1" dirty="0">
              <a:ln w="0"/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68515" y="3989048"/>
            <a:ext cx="2768771" cy="1729338"/>
            <a:chOff x="695325" y="4440787"/>
            <a:chExt cx="2543175" cy="2264814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gray">
            <a:xfrm>
              <a:off x="695325" y="4440787"/>
              <a:ext cx="2543175" cy="2264814"/>
            </a:xfrm>
            <a:prstGeom prst="roundRect">
              <a:avLst>
                <a:gd name="adj" fmla="val 1269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760412" y="4805995"/>
              <a:ext cx="2408238" cy="182340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99DEE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white">
            <a:xfrm>
              <a:off x="781050" y="4473332"/>
              <a:ext cx="2366963" cy="35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b="1" dirty="0">
                  <a:solidFill>
                    <a:schemeClr val="tx2">
                      <a:lumMod val="50000"/>
                    </a:schemeClr>
                  </a:solidFill>
                  <a:cs typeface="Arial" panose="020B0604020202020204" pitchFamily="34" charset="0"/>
                </a:rPr>
                <a:t>Спортивный резерв</a:t>
              </a:r>
              <a:endParaRPr lang="en-US" altLang="ru-RU" sz="12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gray">
            <a:xfrm>
              <a:off x="811634" y="4767844"/>
              <a:ext cx="2426866" cy="191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900" b="1" dirty="0"/>
                <a:t>подготовка спортивного резерва, тренировочные сборы, участие в </a:t>
              </a:r>
              <a:r>
                <a:rPr lang="ru-RU" sz="900" b="1" dirty="0" smtClean="0"/>
                <a:t>соревнованиях;</a:t>
              </a:r>
              <a:endParaRPr lang="ru-RU" sz="900" b="1" dirty="0"/>
            </a:p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900" b="1" dirty="0"/>
                <a:t>оказание адресной финансовой </a:t>
              </a:r>
              <a:r>
                <a:rPr lang="ru-RU" sz="900" b="1" dirty="0" smtClean="0"/>
                <a:t>поддержки;</a:t>
              </a:r>
              <a:endParaRPr lang="ru-RU" sz="900" b="1" dirty="0"/>
            </a:p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900" b="1" dirty="0"/>
                <a:t>формирование спортивных сборных </a:t>
              </a:r>
              <a:r>
                <a:rPr lang="ru-RU" sz="900" b="1" dirty="0" smtClean="0"/>
                <a:t>команд;</a:t>
              </a:r>
              <a:endParaRPr lang="ru-RU" sz="900" b="1" dirty="0"/>
            </a:p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900" b="1" dirty="0"/>
                <a:t>медицинское и медико-биологическое обеспечение </a:t>
              </a:r>
              <a:r>
                <a:rPr lang="ru-RU" sz="900" b="1" dirty="0" smtClean="0"/>
                <a:t>спортсменов</a:t>
              </a:r>
              <a:endParaRPr lang="ru-RU" sz="900" b="1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48983" y="2195611"/>
            <a:ext cx="2543175" cy="1631150"/>
            <a:chOff x="423413" y="1908405"/>
            <a:chExt cx="2543175" cy="2174867"/>
          </a:xfrm>
        </p:grpSpPr>
        <p:sp>
          <p:nvSpPr>
            <p:cNvPr id="9" name="AutoShape 8"/>
            <p:cNvSpPr>
              <a:spLocks noChangeArrowheads="1"/>
            </p:cNvSpPr>
            <p:nvPr/>
          </p:nvSpPr>
          <p:spPr bwMode="ltGray">
            <a:xfrm>
              <a:off x="423413" y="1928136"/>
              <a:ext cx="2543175" cy="2155136"/>
            </a:xfrm>
            <a:prstGeom prst="roundRect">
              <a:avLst>
                <a:gd name="adj" fmla="val 1269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477388" y="2356761"/>
              <a:ext cx="2408238" cy="164509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99DEE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white">
            <a:xfrm>
              <a:off x="477388" y="1908405"/>
              <a:ext cx="24867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Интерес к </a:t>
              </a:r>
              <a:r>
                <a:rPr lang="ru-RU" altLang="ru-RU" sz="12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занятиям </a:t>
              </a:r>
              <a:r>
                <a:rPr lang="ru-RU" altLang="ru-RU" sz="12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спортом</a:t>
              </a:r>
              <a:endParaRPr lang="en-US" altLang="ru-RU" sz="1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gray">
            <a:xfrm>
              <a:off x="477387" y="2311721"/>
              <a:ext cx="2425699" cy="1703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1100" b="1" dirty="0"/>
                <a:t>внедрение </a:t>
              </a:r>
              <a:r>
                <a:rPr lang="ru-RU" sz="1100" b="1" dirty="0" smtClean="0"/>
                <a:t>ГТО;</a:t>
              </a:r>
              <a:endParaRPr lang="ru-RU" sz="1100" b="1" dirty="0"/>
            </a:p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1100" b="1" dirty="0"/>
                <a:t>проведение спортивных </a:t>
              </a:r>
              <a:r>
                <a:rPr lang="ru-RU" sz="1100" b="1" dirty="0" smtClean="0"/>
                <a:t>мероприятий;</a:t>
              </a:r>
              <a:endParaRPr lang="ru-RU" sz="1100" b="1" dirty="0"/>
            </a:p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1100" b="1" dirty="0"/>
                <a:t>поддержка социально ориентированных некоммерческих </a:t>
              </a:r>
              <a:r>
                <a:rPr lang="ru-RU" sz="1100" b="1" dirty="0" smtClean="0"/>
                <a:t>организаций</a:t>
              </a:r>
              <a:endParaRPr lang="ru-RU" sz="1100" b="1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187999" y="4084191"/>
            <a:ext cx="2593875" cy="1694699"/>
            <a:chOff x="6268183" y="4563863"/>
            <a:chExt cx="2593875" cy="2158362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gray">
            <a:xfrm>
              <a:off x="6268183" y="4563863"/>
              <a:ext cx="2543175" cy="2158362"/>
            </a:xfrm>
            <a:prstGeom prst="roundRect">
              <a:avLst>
                <a:gd name="adj" fmla="val 1269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gray">
            <a:xfrm>
              <a:off x="6318395" y="5058141"/>
              <a:ext cx="2408238" cy="157125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99DEE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white">
            <a:xfrm>
              <a:off x="6275589" y="4579263"/>
              <a:ext cx="2493849" cy="352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Спорт высших достижений</a:t>
              </a:r>
              <a:endParaRPr lang="en-US" altLang="ru-RU" sz="1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gray">
            <a:xfrm>
              <a:off x="6275590" y="5069664"/>
              <a:ext cx="2586468" cy="152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61" indent="-171461">
                <a:buFont typeface="Arial" panose="020B0604020202020204" pitchFamily="34" charset="0"/>
                <a:buChar char="•"/>
              </a:pPr>
              <a:r>
                <a:rPr lang="ru-RU" sz="900" b="1" dirty="0"/>
                <a:t>подготовка спортсменов – членов сборных команд </a:t>
              </a:r>
              <a:r>
                <a:rPr lang="ru-RU" sz="900" b="1" dirty="0" smtClean="0"/>
                <a:t>России;</a:t>
              </a:r>
              <a:endParaRPr lang="ru-RU" sz="900" b="1" dirty="0"/>
            </a:p>
            <a:p>
              <a:pPr marL="171461" indent="-171461">
                <a:buFont typeface="Arial" panose="020B0604020202020204" pitchFamily="34" charset="0"/>
                <a:buChar char="•"/>
              </a:pPr>
              <a:r>
                <a:rPr lang="ru-RU" sz="900" b="1" dirty="0"/>
                <a:t>обеспечение  спортсменов для участия в спортивных </a:t>
              </a:r>
              <a:r>
                <a:rPr lang="ru-RU" sz="900" b="1" dirty="0" smtClean="0"/>
                <a:t>соревнованиях;</a:t>
              </a:r>
              <a:endParaRPr lang="ru-RU" sz="900" b="1" dirty="0"/>
            </a:p>
            <a:p>
              <a:pPr marL="171461" indent="-171461">
                <a:buFont typeface="Arial" panose="020B0604020202020204" pitchFamily="34" charset="0"/>
                <a:buChar char="•"/>
              </a:pPr>
              <a:r>
                <a:rPr lang="ru-RU" sz="900" b="1" dirty="0"/>
                <a:t>предоставление субсидий </a:t>
              </a:r>
              <a:r>
                <a:rPr lang="ru-RU" sz="900" b="1" dirty="0" smtClean="0"/>
                <a:t>спортивным федерациям;</a:t>
              </a:r>
              <a:endParaRPr lang="ru-RU" sz="900" b="1" dirty="0"/>
            </a:p>
            <a:p>
              <a:pPr marL="171461" indent="-171461">
                <a:buFont typeface="Arial" panose="020B0604020202020204" pitchFamily="34" charset="0"/>
                <a:buChar char="•"/>
              </a:pPr>
              <a:r>
                <a:rPr lang="ru-RU" sz="900" b="1" dirty="0"/>
                <a:t>стимулирование спортсменов и тренеров по итогам </a:t>
              </a:r>
              <a:r>
                <a:rPr lang="ru-RU" sz="900" b="1" dirty="0" smtClean="0"/>
                <a:t>выступлений</a:t>
              </a:r>
              <a:endParaRPr lang="ru-RU" sz="900" b="1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216289" y="2122233"/>
            <a:ext cx="2589411" cy="1728167"/>
            <a:chOff x="6237552" y="1594230"/>
            <a:chExt cx="2589411" cy="2304221"/>
          </a:xfrm>
        </p:grpSpPr>
        <p:sp>
          <p:nvSpPr>
            <p:cNvPr id="17" name="AutoShape 16"/>
            <p:cNvSpPr>
              <a:spLocks noChangeArrowheads="1"/>
            </p:cNvSpPr>
            <p:nvPr/>
          </p:nvSpPr>
          <p:spPr bwMode="gray">
            <a:xfrm>
              <a:off x="6259962" y="1668012"/>
              <a:ext cx="2543175" cy="2230439"/>
            </a:xfrm>
            <a:prstGeom prst="roundRect">
              <a:avLst>
                <a:gd name="adj" fmla="val 1269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accent2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6324634" y="1967254"/>
              <a:ext cx="2408238" cy="18236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99DEE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white">
            <a:xfrm>
              <a:off x="6402118" y="1594230"/>
              <a:ext cx="22532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Адаптивный спорт</a:t>
              </a:r>
              <a:endParaRPr lang="en-US" altLang="ru-RU" sz="1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gray">
            <a:xfrm>
              <a:off x="6237552" y="1988331"/>
              <a:ext cx="2589411" cy="184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1050" b="1" dirty="0"/>
                <a:t>создание доступной среды спортивных </a:t>
              </a:r>
              <a:r>
                <a:rPr lang="ru-RU" sz="1050" b="1" dirty="0" smtClean="0"/>
                <a:t>объектов;</a:t>
              </a:r>
              <a:endParaRPr lang="ru-RU" sz="1050" b="1" dirty="0"/>
            </a:p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1050" b="1" dirty="0"/>
                <a:t>улучшение условий адаптивного физического воспитания и проведения спортивных </a:t>
              </a:r>
              <a:r>
                <a:rPr lang="ru-RU" sz="1050" b="1" dirty="0" smtClean="0"/>
                <a:t>мероприятий;</a:t>
              </a:r>
              <a:endParaRPr lang="ru-RU" sz="1050" b="1" dirty="0"/>
            </a:p>
            <a:p>
              <a:pPr marL="285768" indent="-285768">
                <a:buFont typeface="Arial" panose="020B0604020202020204" pitchFamily="34" charset="0"/>
                <a:buChar char="•"/>
              </a:pPr>
              <a:r>
                <a:rPr lang="ru-RU" sz="1050" b="1" dirty="0"/>
                <a:t>подготовка специалистов и повышение их </a:t>
              </a:r>
              <a:r>
                <a:rPr lang="ru-RU" sz="1050" b="1" dirty="0" smtClean="0"/>
                <a:t>квалификации</a:t>
              </a:r>
              <a:endParaRPr lang="ru-RU" sz="1050" b="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162876" y="1224729"/>
            <a:ext cx="3000831" cy="1615957"/>
            <a:chOff x="3300413" y="131546"/>
            <a:chExt cx="2588981" cy="2154611"/>
          </a:xfrm>
        </p:grpSpPr>
        <p:sp>
          <p:nvSpPr>
            <p:cNvPr id="26" name="AutoShape 16"/>
            <p:cNvSpPr>
              <a:spLocks noChangeArrowheads="1"/>
            </p:cNvSpPr>
            <p:nvPr/>
          </p:nvSpPr>
          <p:spPr bwMode="gray">
            <a:xfrm>
              <a:off x="3300413" y="131546"/>
              <a:ext cx="2543175" cy="2154611"/>
            </a:xfrm>
            <a:prstGeom prst="roundRect">
              <a:avLst>
                <a:gd name="adj" fmla="val 1269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white">
            <a:xfrm>
              <a:off x="3387044" y="131546"/>
              <a:ext cx="23161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lang="ru-RU" sz="12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Спортивная инфраструктура</a:t>
              </a:r>
            </a:p>
          </p:txBody>
        </p:sp>
        <p:sp>
          <p:nvSpPr>
            <p:cNvPr id="28" name="AutoShape 17"/>
            <p:cNvSpPr>
              <a:spLocks noChangeArrowheads="1"/>
            </p:cNvSpPr>
            <p:nvPr/>
          </p:nvSpPr>
          <p:spPr bwMode="gray">
            <a:xfrm>
              <a:off x="3367881" y="516782"/>
              <a:ext cx="2408238" cy="169256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prstShdw prst="shdw18" dist="17961" dir="13500000">
                <a:srgbClr val="FFFFF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99DEE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" name="Text Box 9"/>
            <p:cNvSpPr txBox="1">
              <a:spLocks noChangeArrowheads="1"/>
            </p:cNvSpPr>
            <p:nvPr/>
          </p:nvSpPr>
          <p:spPr bwMode="gray">
            <a:xfrm>
              <a:off x="3300414" y="537864"/>
              <a:ext cx="2588980" cy="1559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61" indent="-171461">
                <a:buFont typeface="Arial" panose="020B0604020202020204" pitchFamily="34" charset="0"/>
                <a:buChar char="•"/>
              </a:pPr>
              <a:r>
                <a:rPr lang="ru-RU" sz="1000" b="1" dirty="0"/>
                <a:t>реконструкция и строительство спортивных </a:t>
              </a:r>
              <a:r>
                <a:rPr lang="ru-RU" sz="1000" b="1" dirty="0" smtClean="0"/>
                <a:t>объектов;</a:t>
              </a:r>
              <a:endParaRPr lang="ru-RU" sz="1000" b="1" dirty="0"/>
            </a:p>
            <a:p>
              <a:pPr marL="171461" indent="-171461">
                <a:buFont typeface="Arial" panose="020B0604020202020204" pitchFamily="34" charset="0"/>
                <a:buChar char="•"/>
              </a:pPr>
              <a:r>
                <a:rPr lang="ru-RU" sz="1000" b="1" dirty="0"/>
                <a:t>строительство спортивных объектов в шаговой </a:t>
              </a:r>
              <a:r>
                <a:rPr lang="ru-RU" sz="1000" b="1" dirty="0" smtClean="0"/>
                <a:t>доступности;</a:t>
              </a:r>
              <a:endParaRPr lang="ru-RU" sz="1000" b="1" dirty="0"/>
            </a:p>
            <a:p>
              <a:pPr marL="171461" indent="-171461">
                <a:buFont typeface="Arial" panose="020B0604020202020204" pitchFamily="34" charset="0"/>
                <a:buChar char="•"/>
              </a:pPr>
              <a:r>
                <a:rPr lang="ru-RU" sz="1000" b="1" dirty="0"/>
                <a:t>строительство спортивных залов и многофункциональных площадок в системе </a:t>
              </a:r>
              <a:r>
                <a:rPr lang="ru-RU" sz="1000" b="1" dirty="0" smtClean="0"/>
                <a:t>образования</a:t>
              </a:r>
              <a:endParaRPr lang="ru-RU" sz="1000" b="1" dirty="0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237357" y="5827884"/>
            <a:ext cx="887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Ожидаемые результаты к 2035 году:</a:t>
            </a:r>
            <a:endParaRPr lang="ru-RU" sz="1200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увеличение доли населения, систематически занимающегося физической культурой и спортом, 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60%;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рост обеспеченности спортивными сооружениями 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78,5%</a:t>
            </a:r>
          </a:p>
        </p:txBody>
      </p:sp>
      <p:sp>
        <p:nvSpPr>
          <p:cNvPr id="51" name="Заголовок 1"/>
          <p:cNvSpPr txBox="1">
            <a:spLocks/>
          </p:cNvSpPr>
          <p:nvPr/>
        </p:nvSpPr>
        <p:spPr bwMode="auto">
          <a:xfrm>
            <a:off x="245002" y="59211"/>
            <a:ext cx="7342486" cy="66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РАЗВИТИЕ ФИЗИЧЕСКОЙ КУЛЬТУРЫ И СПОРТА</a:t>
            </a:r>
            <a:endParaRPr lang="ru-RU" sz="20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278512" y="767995"/>
            <a:ext cx="8595541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169637" y="3110306"/>
            <a:ext cx="2819400" cy="2102644"/>
            <a:chOff x="1968" y="1488"/>
            <a:chExt cx="1776" cy="1766"/>
          </a:xfrm>
        </p:grpSpPr>
        <p:sp>
          <p:nvSpPr>
            <p:cNvPr id="22" name="AutoShape 21"/>
            <p:cNvSpPr>
              <a:spLocks noChangeArrowheads="1"/>
            </p:cNvSpPr>
            <p:nvPr/>
          </p:nvSpPr>
          <p:spPr bwMode="lt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rgbClr val="3366CC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lt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24" name="AutoShape 23"/>
            <p:cNvSpPr>
              <a:spLocks noChangeArrowheads="1"/>
            </p:cNvSpPr>
            <p:nvPr/>
          </p:nvSpPr>
          <p:spPr bwMode="lt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25" name="AutoShape 24"/>
            <p:cNvSpPr>
              <a:spLocks noChangeArrowheads="1"/>
            </p:cNvSpPr>
            <p:nvPr/>
          </p:nvSpPr>
          <p:spPr bwMode="lt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  <a:contourClr>
                <a:schemeClr val="accent2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</p:grpSp>
      <p:pic>
        <p:nvPicPr>
          <p:cNvPr id="40" name="Picture 4" descr="C:\Users\economy26\Desktop\Безымянный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2" b="77571"/>
          <a:stretch>
            <a:fillRect/>
          </a:stretch>
        </p:blipFill>
        <p:spPr bwMode="auto">
          <a:xfrm>
            <a:off x="7308305" y="0"/>
            <a:ext cx="1565748" cy="71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5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/>
          <a:stretch/>
        </p:blipFill>
        <p:spPr bwMode="auto">
          <a:xfrm>
            <a:off x="32879" y="3348942"/>
            <a:ext cx="7889522" cy="353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08725" y="0"/>
            <a:ext cx="8890439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РАЗВИТИЕ ТУРИЗМА</a:t>
            </a:r>
          </a:p>
        </p:txBody>
      </p:sp>
      <p:graphicFrame>
        <p:nvGraphicFramePr>
          <p:cNvPr id="7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875885"/>
              </p:ext>
            </p:extLst>
          </p:nvPr>
        </p:nvGraphicFramePr>
        <p:xfrm>
          <a:off x="126150" y="1656964"/>
          <a:ext cx="9068474" cy="85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490915" y="1302114"/>
            <a:ext cx="8445202" cy="354850"/>
            <a:chOff x="659534" y="999280"/>
            <a:chExt cx="8445202" cy="354850"/>
          </a:xfrm>
        </p:grpSpPr>
        <p:sp>
          <p:nvSpPr>
            <p:cNvPr id="15" name="Прямоугольник 7"/>
            <p:cNvSpPr>
              <a:spLocks noChangeArrowheads="1"/>
            </p:cNvSpPr>
            <p:nvPr/>
          </p:nvSpPr>
          <p:spPr bwMode="auto">
            <a:xfrm>
              <a:off x="659534" y="999280"/>
              <a:ext cx="933269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2017 год </a:t>
              </a:r>
              <a:endParaRPr lang="ru-RU" sz="13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Прямоугольник 8"/>
            <p:cNvSpPr>
              <a:spLocks noChangeArrowheads="1"/>
            </p:cNvSpPr>
            <p:nvPr/>
          </p:nvSpPr>
          <p:spPr bwMode="auto">
            <a:xfrm>
              <a:off x="2387726" y="1030058"/>
              <a:ext cx="933269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2020 </a:t>
              </a:r>
              <a:r>
                <a:rPr lang="ru-RU" sz="13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год </a:t>
              </a:r>
              <a:endParaRPr lang="ru-RU" sz="13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Прямоугольник 9"/>
            <p:cNvSpPr>
              <a:spLocks noChangeArrowheads="1"/>
            </p:cNvSpPr>
            <p:nvPr/>
          </p:nvSpPr>
          <p:spPr bwMode="auto">
            <a:xfrm>
              <a:off x="4135821" y="1039525"/>
              <a:ext cx="1108445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2025 </a:t>
              </a:r>
              <a:r>
                <a:rPr lang="ru-RU" sz="13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год     </a:t>
              </a:r>
              <a:endParaRPr lang="ru-RU" sz="13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Прямоугольник 10"/>
            <p:cNvSpPr>
              <a:spLocks noChangeArrowheads="1"/>
            </p:cNvSpPr>
            <p:nvPr/>
          </p:nvSpPr>
          <p:spPr bwMode="auto">
            <a:xfrm>
              <a:off x="5844212" y="1051190"/>
              <a:ext cx="859531" cy="284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5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2030 год</a:t>
              </a:r>
              <a:endParaRPr lang="ru-RU" sz="125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Прямоугольник 10"/>
            <p:cNvSpPr>
              <a:spLocks noChangeArrowheads="1"/>
            </p:cNvSpPr>
            <p:nvPr/>
          </p:nvSpPr>
          <p:spPr bwMode="auto">
            <a:xfrm>
              <a:off x="7261816" y="1061742"/>
              <a:ext cx="1842920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3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2035 год</a:t>
              </a:r>
              <a:endParaRPr lang="ru-RU" sz="13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464132" y="968135"/>
            <a:ext cx="8728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175" indent="-89217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Количество туристов, обслуженных туристскими организациями в Чувашской Республике, тыс. чел.                     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8" descr="алея скульптур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" y="5124060"/>
            <a:ext cx="2411413" cy="170021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1"/>
          <p:cNvSpPr txBox="1">
            <a:spLocks noChangeArrowheads="1"/>
          </p:cNvSpPr>
          <p:nvPr/>
        </p:nvSpPr>
        <p:spPr bwMode="auto">
          <a:xfrm>
            <a:off x="-17008" y="2525030"/>
            <a:ext cx="88614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Arial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Arial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Arial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Arial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18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ТУРИСТСКО-РЕКРЕАЦИОННЫЙ КЛАСТЕР «ЭТНИЧЕСКАЯ ЧУВАШИЯ»</a:t>
            </a:r>
            <a:endParaRPr lang="ru-RU" altLang="ru-RU" sz="1800" b="1" dirty="0">
              <a:solidFill>
                <a:srgbClr val="C0000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9" b="19127"/>
          <a:stretch/>
        </p:blipFill>
        <p:spPr>
          <a:xfrm>
            <a:off x="87557" y="3284984"/>
            <a:ext cx="2936219" cy="156932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96" y="3212976"/>
            <a:ext cx="2677968" cy="16413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23" name="Picture 2" descr="Z:\Туризм\ПИСЬМА 2017\октябрь 2017\30.10\московская набережная\моск наб 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96" y="4705603"/>
            <a:ext cx="2594974" cy="165160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54" y="5547235"/>
            <a:ext cx="1388316" cy="133015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268999" y="744945"/>
            <a:ext cx="8575418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C:\Users\economy26\Desktop\Безымянный3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2" b="77571"/>
          <a:stretch>
            <a:fillRect/>
          </a:stretch>
        </p:blipFill>
        <p:spPr bwMode="auto">
          <a:xfrm>
            <a:off x="7308304" y="0"/>
            <a:ext cx="1536113" cy="70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9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843864"/>
              </p:ext>
            </p:extLst>
          </p:nvPr>
        </p:nvGraphicFramePr>
        <p:xfrm>
          <a:off x="216661" y="1124744"/>
          <a:ext cx="8424936" cy="531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236" y="188640"/>
            <a:ext cx="7759140" cy="504056"/>
          </a:xfrm>
        </p:spPr>
        <p:txBody>
          <a:bodyPr/>
          <a:lstStyle/>
          <a:p>
            <a:pPr algn="l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ГОРИЗОНТЫ СТРАТЕГИЧЕСКОГО ВИДЕНИЯ</a:t>
            </a:r>
            <a:endParaRPr lang="ru-RU" sz="20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Овал 4"/>
          <p:cNvSpPr/>
          <p:nvPr/>
        </p:nvSpPr>
        <p:spPr>
          <a:xfrm>
            <a:off x="3419872" y="3103421"/>
            <a:ext cx="2376264" cy="1512168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К</a:t>
            </a:r>
            <a:r>
              <a:rPr lang="ru-RU" sz="1600" b="1" kern="1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ачественный рост экономических показателей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ru-RU" sz="400" b="1" kern="1200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b="1" i="1" kern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i="1" kern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Продолжительность жизни увеличится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i="1" kern="1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80,7 </a:t>
            </a:r>
            <a:r>
              <a:rPr lang="ru-RU" sz="14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года</a:t>
            </a:r>
            <a:endParaRPr lang="ru-RU" sz="1600" b="1" kern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7236" y="764703"/>
            <a:ext cx="8647181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C:\Users\economy26\Desktop\Безымянный3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2" b="77571"/>
          <a:stretch>
            <a:fillRect/>
          </a:stretch>
        </p:blipFill>
        <p:spPr bwMode="auto">
          <a:xfrm>
            <a:off x="7308304" y="0"/>
            <a:ext cx="1536113" cy="70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5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564904"/>
            <a:ext cx="9143999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n-lt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9026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V="1">
            <a:off x="155841" y="961397"/>
            <a:ext cx="8832899" cy="745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38878" y="0"/>
            <a:ext cx="8949862" cy="9613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УКАЗ ПРЕЗИДЕНТА РОССИЙСКОЙ ФЕДЕРАЦИИ ОТ 7 МАЯ 2018 Г.</a:t>
            </a:r>
          </a:p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 № 204 «О НАЦИОНАЛЬНЫХ ЦЕЛЯХ И СТРАТЕГИЧЕСКИХ ЗАДАЧАХ </a:t>
            </a:r>
          </a:p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РАЗВИТИЯ РОССИЙСКОЙ ФЕДЕРАЦИИ НА ПЕРИОД ДО 2024 ГОДА»</a:t>
            </a:r>
            <a:endParaRPr lang="ru-RU" sz="18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98907" y="1240447"/>
            <a:ext cx="9253590" cy="2916183"/>
            <a:chOff x="-109590" y="1834267"/>
            <a:chExt cx="9253590" cy="291618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927361" y="1834267"/>
              <a:ext cx="5372358" cy="29161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Демография</a:t>
              </a:r>
              <a:endParaRPr lang="ru-RU" sz="1200" b="1" dirty="0">
                <a:latin typeface="Century Gothic" panose="020B0502020202020204" pitchFamily="34" charset="0"/>
                <a:cs typeface="Aharoni" panose="02010803020104030203" pitchFamily="2" charset="-79"/>
              </a:endParaRP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Здравоохранение</a:t>
              </a:r>
              <a:endParaRPr lang="ru-RU" sz="1200" b="1" dirty="0">
                <a:latin typeface="Century Gothic" panose="020B0502020202020204" pitchFamily="34" charset="0"/>
                <a:cs typeface="Aharoni" panose="02010803020104030203" pitchFamily="2" charset="-79"/>
              </a:endParaRP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Образование</a:t>
              </a:r>
              <a:endParaRPr lang="ru-RU" sz="1200" b="1" dirty="0">
                <a:latin typeface="Century Gothic" panose="020B0502020202020204" pitchFamily="34" charset="0"/>
                <a:cs typeface="Aharoni" panose="02010803020104030203" pitchFamily="2" charset="-79"/>
              </a:endParaRP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Ж</a:t>
              </a: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илье </a:t>
              </a: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и городская среда</a:t>
              </a: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Экология</a:t>
              </a:r>
              <a:endParaRPr lang="ru-RU" sz="1200" b="1" dirty="0">
                <a:latin typeface="Century Gothic" panose="020B0502020202020204" pitchFamily="34" charset="0"/>
                <a:cs typeface="Aharoni" panose="02010803020104030203" pitchFamily="2" charset="-79"/>
              </a:endParaRP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Б</a:t>
              </a: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езопасные </a:t>
              </a: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и качественные автомобильные дороги</a:t>
              </a: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П</a:t>
              </a: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роизводительность </a:t>
              </a: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труда и поддержка занятости</a:t>
              </a: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Наука</a:t>
              </a:r>
              <a:endParaRPr lang="ru-RU" sz="1200" b="1" dirty="0">
                <a:latin typeface="Century Gothic" panose="020B0502020202020204" pitchFamily="34" charset="0"/>
                <a:cs typeface="Aharoni" panose="02010803020104030203" pitchFamily="2" charset="-79"/>
              </a:endParaRP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Ц</a:t>
              </a: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ифровая </a:t>
              </a: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экономика</a:t>
              </a: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Культура</a:t>
              </a:r>
              <a:endParaRPr lang="ru-RU" sz="1200" b="1" dirty="0">
                <a:latin typeface="Century Gothic" panose="020B0502020202020204" pitchFamily="34" charset="0"/>
                <a:cs typeface="Aharoni" panose="02010803020104030203" pitchFamily="2" charset="-79"/>
              </a:endParaRP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М</a:t>
              </a: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алое </a:t>
              </a: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и среднее предпринимательство и поддержка индивидуальной предпринимательской инициативы</a:t>
              </a:r>
            </a:p>
            <a:p>
              <a:pPr marL="285750" indent="-28575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М</a:t>
              </a:r>
              <a:r>
                <a:rPr lang="ru-RU" sz="12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еждународная </a:t>
              </a:r>
              <a:r>
                <a:rPr lang="ru-RU" sz="12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кооперация и экспорт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06508" y="2584473"/>
              <a:ext cx="143065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12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109590" y="3192659"/>
              <a:ext cx="2262933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7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направлений национальных проектов (программ)</a:t>
              </a:r>
              <a:endParaRPr lang="ru-RU" sz="17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33" name="Правая фигурная скобка 32"/>
            <p:cNvSpPr/>
            <p:nvPr/>
          </p:nvSpPr>
          <p:spPr>
            <a:xfrm>
              <a:off x="6660232" y="1994304"/>
              <a:ext cx="397520" cy="2541178"/>
            </a:xfrm>
            <a:prstGeom prst="rightBrace">
              <a:avLst/>
            </a:prstGeom>
            <a:ln w="19050">
              <a:solidFill>
                <a:srgbClr val="792D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227130" y="2552754"/>
              <a:ext cx="143065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2</a:t>
              </a:r>
              <a:r>
                <a:rPr lang="ru-RU" sz="40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6916743" y="3140967"/>
              <a:ext cx="222725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5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государственных программ Чувашской Республики</a:t>
              </a:r>
              <a:endParaRPr lang="ru-RU" sz="15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299719" y="2361334"/>
              <a:ext cx="135806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5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разработка</a:t>
              </a:r>
              <a:endParaRPr lang="ru-RU" sz="15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</p:grpSp>
      <p:cxnSp>
        <p:nvCxnSpPr>
          <p:cNvPr id="42" name="Прямая соединительная линия 41"/>
          <p:cNvCxnSpPr/>
          <p:nvPr/>
        </p:nvCxnSpPr>
        <p:spPr>
          <a:xfrm>
            <a:off x="1870745" y="1344344"/>
            <a:ext cx="0" cy="2508989"/>
          </a:xfrm>
          <a:prstGeom prst="line">
            <a:avLst/>
          </a:prstGeom>
          <a:ln w="19050">
            <a:solidFill>
              <a:srgbClr val="792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18059" y="5737636"/>
            <a:ext cx="38670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662624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снижение уровня бедности</a:t>
            </a: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238967" y="4156630"/>
            <a:ext cx="8129591" cy="6040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Достижение показателей:</a:t>
            </a:r>
            <a:endParaRPr lang="ru-RU" sz="20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0094" y="4714609"/>
            <a:ext cx="8808646" cy="1747564"/>
            <a:chOff x="155841" y="5032983"/>
            <a:chExt cx="8808646" cy="174756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86070" y="5067039"/>
              <a:ext cx="35329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повышение ожидаемой продолжительности жизни до 78 </a:t>
              </a:r>
              <a:r>
                <a:rPr lang="ru-RU" sz="1200" b="1" dirty="0" smtClean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лет</a:t>
              </a:r>
              <a:endParaRPr lang="ru-RU" sz="1200" b="1" dirty="0">
                <a:solidFill>
                  <a:srgbClr val="662624"/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86070" y="5538275"/>
              <a:ext cx="37228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обеспечение устойчивого </a:t>
              </a:r>
              <a:r>
                <a:rPr lang="ru-RU" sz="1200" b="1" dirty="0" smtClean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роста</a:t>
              </a:r>
            </a:p>
            <a:p>
              <a:r>
                <a:rPr lang="ru-RU" sz="1200" b="1" dirty="0" smtClean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реальных </a:t>
              </a:r>
              <a:r>
                <a:rPr lang="ru-RU" sz="1200" b="1" dirty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доходов граждан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31940" y="6373338"/>
              <a:ext cx="32959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улучшение жилищных условий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818994" y="5032983"/>
              <a:ext cx="50734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увеличение количества организаций, осуществляющих технологические инновации, до 50 процентов от их общего числа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817450" y="5614132"/>
              <a:ext cx="51470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обеспечение ускоренного внедрения цифровых технологий в экономике и социальной сфере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824153" y="6011106"/>
              <a:ext cx="469161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>
                  <a:solidFill>
                    <a:srgbClr val="662624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создание в базовых отраслях экономики, прежде всего в обрабатывающей промышленности и агропромышленном комплексе, высокопроизводительного экспортно ориентированного сектора</a:t>
              </a:r>
            </a:p>
          </p:txBody>
        </p:sp>
        <p:sp>
          <p:nvSpPr>
            <p:cNvPr id="39" name="Нашивка 38"/>
            <p:cNvSpPr/>
            <p:nvPr/>
          </p:nvSpPr>
          <p:spPr>
            <a:xfrm rot="16200000" flipH="1">
              <a:off x="3568204" y="5167196"/>
              <a:ext cx="137816" cy="123533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0" name="Нашивка 39"/>
            <p:cNvSpPr/>
            <p:nvPr/>
          </p:nvSpPr>
          <p:spPr>
            <a:xfrm rot="16200000" flipH="1">
              <a:off x="3588066" y="5655876"/>
              <a:ext cx="137816" cy="123533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1" name="Нашивка 40"/>
            <p:cNvSpPr/>
            <p:nvPr/>
          </p:nvSpPr>
          <p:spPr>
            <a:xfrm rot="16200000" flipH="1">
              <a:off x="3588067" y="6094229"/>
              <a:ext cx="137816" cy="123533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3" name="Нашивка 42"/>
            <p:cNvSpPr/>
            <p:nvPr/>
          </p:nvSpPr>
          <p:spPr>
            <a:xfrm rot="16200000" flipH="1">
              <a:off x="148700" y="6450072"/>
              <a:ext cx="137816" cy="123533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Нашивка 43"/>
            <p:cNvSpPr/>
            <p:nvPr/>
          </p:nvSpPr>
          <p:spPr>
            <a:xfrm rot="16200000" flipH="1">
              <a:off x="148702" y="6132744"/>
              <a:ext cx="137816" cy="123533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5" name="Нашивка 44"/>
            <p:cNvSpPr/>
            <p:nvPr/>
          </p:nvSpPr>
          <p:spPr>
            <a:xfrm rot="16200000" flipH="1">
              <a:off x="148920" y="5655875"/>
              <a:ext cx="137816" cy="123533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6" name="Нашивка 45"/>
            <p:cNvSpPr/>
            <p:nvPr/>
          </p:nvSpPr>
          <p:spPr>
            <a:xfrm rot="16200000" flipH="1">
              <a:off x="148921" y="5182287"/>
              <a:ext cx="137816" cy="123533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32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645873" y="144249"/>
            <a:ext cx="1464446" cy="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9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41727" y="75610"/>
            <a:ext cx="8848547" cy="63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ПРИОРИТЕТЫ СОЦИАЛЬНО-ЭКОНОМИЧЕСКОГО РАЗВИТИЯ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370631" y="1147371"/>
            <a:ext cx="8382332" cy="5601989"/>
            <a:chOff x="395537" y="1147372"/>
            <a:chExt cx="8382332" cy="560198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95537" y="1147372"/>
              <a:ext cx="8382332" cy="1266850"/>
              <a:chOff x="376713" y="1252271"/>
              <a:chExt cx="8382332" cy="1266850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376713" y="1294985"/>
                <a:ext cx="8022038" cy="1224136"/>
              </a:xfrm>
              <a:prstGeom prst="rect">
                <a:avLst/>
              </a:prstGeom>
              <a:noFill/>
              <a:ln w="1905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fontAlgn="base">
                  <a:spcBef>
                    <a:spcPct val="0"/>
                  </a:spcBef>
                </a:pPr>
                <a:r>
                  <a:rPr lang="ru-RU" altLang="ru-RU" sz="1600" b="1" dirty="0" smtClean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ГЛАВНЫЙ СТРАТЕГИЧЕСКИЙ ПРИОРИТЕТ – </a:t>
                </a:r>
              </a:p>
              <a:p>
                <a:pPr lvl="0" algn="ctr" fontAlgn="base">
                  <a:spcBef>
                    <a:spcPct val="0"/>
                  </a:spcBef>
                </a:pPr>
                <a:r>
                  <a:rPr lang="ru-RU" altLang="ru-RU" sz="1500" b="1" dirty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стабильное улучшение качества жизни населения Чувашской Республики на основе формирования наукоемкой модели развития экономики, ключевой движущей силой которой станет человеческий капитал, в экологически чистом, ухоженном, сильном регионе</a:t>
                </a:r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8409332" y="1252271"/>
                <a:ext cx="349713" cy="1234440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5" name="Группа 24"/>
            <p:cNvGrpSpPr/>
            <p:nvPr/>
          </p:nvGrpSpPr>
          <p:grpSpPr>
            <a:xfrm>
              <a:off x="2428941" y="5517229"/>
              <a:ext cx="4316515" cy="1232132"/>
              <a:chOff x="2325461" y="5561320"/>
              <a:chExt cx="4316515" cy="1386159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2681536" y="5723343"/>
                <a:ext cx="3960440" cy="1224136"/>
              </a:xfrm>
              <a:prstGeom prst="rect">
                <a:avLst/>
              </a:prstGeom>
              <a:noFill/>
              <a:ln w="127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dirty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Приоритет </a:t>
                </a:r>
                <a:r>
                  <a:rPr lang="ru-RU" sz="1400" b="1" dirty="0" smtClean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5.</a:t>
                </a:r>
                <a:endParaRPr lang="ru-RU" sz="14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endParaRPr>
              </a:p>
              <a:p>
                <a:r>
                  <a:rPr lang="ru-RU" sz="1400" b="1" dirty="0" smtClean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Формирование </a:t>
                </a:r>
                <a:r>
                  <a:rPr lang="ru-RU" sz="1400" b="1" dirty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конкурентоспособного региона на основе сбалансированного пространственного развития территорий</a:t>
                </a:r>
              </a:p>
              <a:p>
                <a:endParaRPr lang="ru-RU" sz="14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2325461" y="5561320"/>
                <a:ext cx="356075" cy="1334731"/>
              </a:xfrm>
              <a:prstGeom prst="rect">
                <a:avLst/>
              </a:prstGeom>
              <a:solidFill>
                <a:srgbClr val="CC33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402860" y="4244274"/>
              <a:ext cx="4161211" cy="1056935"/>
              <a:chOff x="402860" y="4149080"/>
              <a:chExt cx="4161211" cy="1224136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765526" y="4149080"/>
                <a:ext cx="3798545" cy="1224136"/>
              </a:xfrm>
              <a:prstGeom prst="rect">
                <a:avLst/>
              </a:prstGeom>
              <a:noFill/>
              <a:ln w="127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dirty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Приоритет </a:t>
                </a:r>
                <a:r>
                  <a:rPr lang="ru-RU" sz="1400" b="1" dirty="0" smtClean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3.</a:t>
                </a:r>
                <a:endParaRPr lang="ru-RU" sz="14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endParaRPr>
              </a:p>
              <a:p>
                <a:r>
                  <a:rPr lang="ru-RU" sz="1400" b="1" dirty="0" smtClean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Обеспечение </a:t>
                </a:r>
                <a:r>
                  <a:rPr lang="ru-RU" sz="1400" b="1" dirty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экологической </a:t>
                </a:r>
                <a:r>
                  <a:rPr lang="ru-RU" sz="1400" b="1" dirty="0" smtClean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безопасности и рационального природопользования </a:t>
                </a:r>
                <a:r>
                  <a:rPr lang="ru-RU" sz="1400" b="1" dirty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в Чувашской Республике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402860" y="4149080"/>
                <a:ext cx="369988" cy="1224136"/>
              </a:xfrm>
              <a:prstGeom prst="rect">
                <a:avLst/>
              </a:prstGeom>
              <a:solidFill>
                <a:srgbClr val="CC33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395537" y="2666862"/>
              <a:ext cx="4168534" cy="1456354"/>
              <a:chOff x="395537" y="2782971"/>
              <a:chExt cx="4168534" cy="1224136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765526" y="2782971"/>
                <a:ext cx="3798545" cy="1224136"/>
              </a:xfrm>
              <a:prstGeom prst="rect">
                <a:avLst/>
              </a:prstGeom>
              <a:noFill/>
              <a:ln w="127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dirty="0" smtClean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Приоритет 1.</a:t>
                </a:r>
              </a:p>
              <a:p>
                <a:r>
                  <a:rPr lang="ru-RU" sz="1400" b="1" dirty="0" smtClean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Рост </a:t>
                </a:r>
                <a:r>
                  <a:rPr lang="ru-RU" sz="1400" b="1" dirty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конкурентоспособности экономики, развитие отраслей наукоемкой экономики и создание высокотехнологичных производств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395537" y="2782971"/>
                <a:ext cx="369989" cy="1224136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4690907" y="2666862"/>
              <a:ext cx="4071449" cy="1456354"/>
              <a:chOff x="4661756" y="2780928"/>
              <a:chExt cx="4071449" cy="1456354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4661756" y="2780928"/>
                <a:ext cx="3726668" cy="1456354"/>
              </a:xfrm>
              <a:prstGeom prst="rect">
                <a:avLst/>
              </a:prstGeom>
              <a:noFill/>
              <a:ln w="127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dirty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Приоритет </a:t>
                </a:r>
                <a:r>
                  <a:rPr lang="ru-RU" sz="1400" b="1" dirty="0" smtClean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2.</a:t>
                </a:r>
                <a:endParaRPr lang="ru-RU" sz="14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endParaRPr>
              </a:p>
              <a:p>
                <a:r>
                  <a:rPr lang="ru-RU" sz="1200" b="1" dirty="0" smtClean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Совершенствование </a:t>
                </a:r>
                <a:r>
                  <a:rPr lang="ru-RU" sz="1200" b="1" dirty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институциональной среды, обеспечивающей благоприятные условия для привлечения инвестиций, развития бизнеса и предпринимательских инициатив, повышение эффективности государственного управления на всех уровнях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8388422" y="2780928"/>
                <a:ext cx="344783" cy="1456354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4670931" y="4237280"/>
              <a:ext cx="4071450" cy="1131945"/>
              <a:chOff x="4661756" y="4149080"/>
              <a:chExt cx="4071450" cy="1302397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4661756" y="4227341"/>
                <a:ext cx="3746644" cy="1224136"/>
              </a:xfrm>
              <a:prstGeom prst="rect">
                <a:avLst/>
              </a:prstGeom>
              <a:noFill/>
              <a:ln w="1270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dirty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Приоритет </a:t>
                </a:r>
                <a:r>
                  <a:rPr lang="ru-RU" sz="1400" b="1" dirty="0" smtClean="0">
                    <a:solidFill>
                      <a:srgbClr val="C00000"/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4.</a:t>
                </a:r>
              </a:p>
              <a:p>
                <a:r>
                  <a:rPr lang="ru-RU" sz="1400" b="1" dirty="0">
                    <a:solidFill>
                      <a:srgbClr val="C0504D">
                        <a:lumMod val="50000"/>
                      </a:srgbClr>
                    </a:solidFill>
                    <a:latin typeface="Century Gothic" panose="020B0502020202020204" pitchFamily="34" charset="0"/>
                    <a:cs typeface="Aharoni" panose="02010803020104030203" pitchFamily="2" charset="-79"/>
                  </a:rPr>
                  <a:t>Развитие человеческого капитала и социальной сферы в Чувашской Республике. Повышение уровня и качества жизни населения</a:t>
                </a:r>
              </a:p>
              <a:p>
                <a:endParaRPr lang="ru-RU" sz="14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8408400" y="4149080"/>
                <a:ext cx="324806" cy="1224136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cxnSp>
        <p:nvCxnSpPr>
          <p:cNvPr id="43" name="Прямая соединительная линия 42"/>
          <p:cNvCxnSpPr/>
          <p:nvPr/>
        </p:nvCxnSpPr>
        <p:spPr>
          <a:xfrm>
            <a:off x="279595" y="764704"/>
            <a:ext cx="8735468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827584" y="1124744"/>
            <a:ext cx="7200800" cy="1622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27584" y="4123216"/>
            <a:ext cx="3578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095400" y="5517232"/>
            <a:ext cx="309634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059832" y="6703647"/>
            <a:ext cx="309634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703868" y="4123216"/>
            <a:ext cx="3578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4564071" y="2780928"/>
            <a:ext cx="0" cy="2448272"/>
          </a:xfrm>
          <a:prstGeom prst="line">
            <a:avLst/>
          </a:prstGeom>
          <a:ln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550617" y="30677"/>
            <a:ext cx="1464446" cy="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 flipV="1">
            <a:off x="827584" y="2414221"/>
            <a:ext cx="7200800" cy="1622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9" name="WordArt 7"/>
          <p:cNvSpPr>
            <a:spLocks noChangeArrowheads="1" noChangeShapeType="1" noTextEdit="1"/>
          </p:cNvSpPr>
          <p:nvPr/>
        </p:nvSpPr>
        <p:spPr bwMode="auto">
          <a:xfrm>
            <a:off x="1331913" y="188913"/>
            <a:ext cx="698500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800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5B7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0331" y="115357"/>
            <a:ext cx="8710031" cy="644449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ЧЕЛОВЕК – ОСНОВНАЯ ЦЕННОСТЬ</a:t>
            </a:r>
            <a:b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СОЦИАЛЬНО-ЭКОНОМИЧЕСКОЙ СИСТЕМЫ </a:t>
            </a:r>
            <a:endParaRPr lang="ru-RU" sz="20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6" name="Picture 6" descr="https://libre.life/7524/1015/1/logo-32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2" y="5062401"/>
            <a:ext cx="2698356" cy="16864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28577" y="1227751"/>
            <a:ext cx="8787891" cy="3399113"/>
            <a:chOff x="278173" y="1197745"/>
            <a:chExt cx="8787891" cy="3399113"/>
          </a:xfrm>
        </p:grpSpPr>
        <p:sp>
          <p:nvSpPr>
            <p:cNvPr id="3" name="Овал 2"/>
            <p:cNvSpPr/>
            <p:nvPr/>
          </p:nvSpPr>
          <p:spPr>
            <a:xfrm>
              <a:off x="2987824" y="1197745"/>
              <a:ext cx="3312368" cy="153984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278173" y="2852936"/>
              <a:ext cx="3600400" cy="172819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5465664" y="2868666"/>
              <a:ext cx="3600400" cy="172819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" name="Двойная стрелка влево/вправо 3"/>
            <p:cNvSpPr/>
            <p:nvPr/>
          </p:nvSpPr>
          <p:spPr>
            <a:xfrm rot="19373189">
              <a:off x="2202611" y="2273576"/>
              <a:ext cx="936104" cy="489389"/>
            </a:xfrm>
            <a:prstGeom prst="left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Двойная стрелка влево/вправо 19"/>
            <p:cNvSpPr/>
            <p:nvPr/>
          </p:nvSpPr>
          <p:spPr>
            <a:xfrm>
              <a:off x="4067944" y="3488067"/>
              <a:ext cx="1224136" cy="489389"/>
            </a:xfrm>
            <a:prstGeom prst="left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Двойная стрелка влево/вправо 20"/>
            <p:cNvSpPr/>
            <p:nvPr/>
          </p:nvSpPr>
          <p:spPr>
            <a:xfrm rot="2098811">
              <a:off x="6139896" y="2284975"/>
              <a:ext cx="936104" cy="489389"/>
            </a:xfrm>
            <a:prstGeom prst="left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154347" y="1284086"/>
              <a:ext cx="3056081" cy="136715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C00000"/>
                  </a:solidFill>
                </a:rPr>
                <a:t>Человеческий капитал –</a:t>
              </a:r>
            </a:p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основа современной экономики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737824" y="2909189"/>
              <a:ext cx="3056081" cy="16471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 smtClean="0">
                  <a:solidFill>
                    <a:schemeClr val="tx1"/>
                  </a:solidFill>
                </a:rPr>
                <a:t>Повышение качества жизни населения и создание комфортных условий проживания</a:t>
              </a:r>
              <a:endParaRPr lang="ru-RU" sz="15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21732" y="2898438"/>
              <a:ext cx="3056081" cy="16471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</a:rPr>
                <a:t>Цифровая экономика, информатизация и высокие технологии следующего поколения - станут драйверами экономического и социального 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развития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2" descr="http://begemot.media/wp-content/uploads/2017/10/blokcheyn_700x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35" y="4581128"/>
            <a:ext cx="2451335" cy="11521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im0-tub-ru.yandex.net/i?id=6ede3ad6a170bd1c57777c1b82e292fa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86" y="5733255"/>
            <a:ext cx="2418831" cy="11962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tdata.ru/u12/photoD3E7/20313359236-0/origin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-18355"/>
          <a:stretch/>
        </p:blipFill>
        <p:spPr bwMode="auto">
          <a:xfrm>
            <a:off x="5953430" y="5062401"/>
            <a:ext cx="3661984" cy="17212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231180" y="880696"/>
            <a:ext cx="8736223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502957" y="102370"/>
            <a:ext cx="1464446" cy="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98041" y="13208"/>
            <a:ext cx="8964487" cy="9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ПЕРСПЕКТИВНЫЕ НАПРАВЛЕНИЯ </a:t>
            </a:r>
            <a:r>
              <a:rPr lang="ru-RU" sz="18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РАЗВИТИЯ</a:t>
            </a:r>
          </a:p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ПРОМЫШЛЕННОГО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КОМПЛЕКСА ЧУВАШСКОЙ РЕСПУБЛИКИ 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2" y="4509120"/>
            <a:ext cx="2520280" cy="18947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4664899" y="2623461"/>
            <a:ext cx="4192376" cy="0"/>
          </a:xfrm>
          <a:prstGeom prst="line">
            <a:avLst/>
          </a:prstGeom>
          <a:noFill/>
          <a:ln w="9525" cap="flat" cmpd="sng" algn="ctr">
            <a:solidFill>
              <a:srgbClr val="C0504D">
                <a:lumMod val="40000"/>
                <a:lumOff val="60000"/>
              </a:srgbClr>
            </a:solidFill>
            <a:prstDash val="solid"/>
          </a:ln>
          <a:effectLst/>
        </p:spPr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00" y="4509120"/>
            <a:ext cx="2570397" cy="188486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86" y="4509120"/>
            <a:ext cx="2791419" cy="188486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79593" y="1140807"/>
            <a:ext cx="8412166" cy="3020955"/>
            <a:chOff x="198041" y="1660737"/>
            <a:chExt cx="8412166" cy="3020955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299541" y="2060847"/>
              <a:ext cx="3828365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силовая (энергетическая электроника);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оптоэлектроника и фотоника;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беспроводные коммуникации и радиолокация;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развитие цифровых технологий;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развитие возобновляемых источников энергии</a:t>
              </a:r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4514028" y="1738119"/>
              <a:ext cx="13309" cy="2858403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98041" y="3143391"/>
              <a:ext cx="4192376" cy="0"/>
            </a:xfrm>
            <a:prstGeom prst="line">
              <a:avLst/>
            </a:prstGeom>
            <a:noFill/>
            <a:ln w="9525" cap="flat" cmpd="sng" algn="ctr">
              <a:solidFill>
                <a:srgbClr val="C0504D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sp>
          <p:nvSpPr>
            <p:cNvPr id="37" name="Прямоугольник 36"/>
            <p:cNvSpPr/>
            <p:nvPr/>
          </p:nvSpPr>
          <p:spPr>
            <a:xfrm>
              <a:off x="4865791" y="2060848"/>
              <a:ext cx="3744416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производство высокоточных станков пятого поколения;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«интеллектуальное машиностроение»;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роботизированное производство;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внедрение системы «цифрового двойника»</a:t>
              </a: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98041" y="3573696"/>
              <a:ext cx="422370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участие в программе импортозамещения на рынке судостроения;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полимерные композиционные материалы и составы нового поколения;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антикоррозийные покрытия, смазочно-охлаждающие материалы,  синтетические каучуки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844077" y="3590359"/>
              <a:ext cx="372850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производство специальных лент;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зарождение и развитие рынка «умной» одежды;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ru-RU" sz="1100" b="1" dirty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реализация программ по </a:t>
              </a:r>
              <a:r>
                <a:rPr lang="ru-RU" sz="1100" b="1" dirty="0" smtClean="0">
                  <a:solidFill>
                    <a:srgbClr val="C0504D">
                      <a:lumMod val="50000"/>
                    </a:srgb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импортозамещению</a:t>
              </a:r>
              <a:endParaRPr lang="ru-RU" sz="1100" b="1" dirty="0">
                <a:solidFill>
                  <a:srgbClr val="C0504D">
                    <a:lumMod val="50000"/>
                  </a:srgbClr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802294" y="3190249"/>
              <a:ext cx="37444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л</a:t>
              </a:r>
              <a:r>
                <a:rPr lang="ru-RU" sz="20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егкая промышленность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41515" y="1660737"/>
              <a:ext cx="37444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электротехническая отрасль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03631" y="3173586"/>
              <a:ext cx="37444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х</a:t>
              </a:r>
              <a:r>
                <a:rPr lang="ru-RU" sz="20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имическое производство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4807327" y="1660737"/>
              <a:ext cx="37444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машиностроение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279593" y="836712"/>
            <a:ext cx="8687810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502957" y="102370"/>
            <a:ext cx="1464446" cy="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00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965" y="2788495"/>
            <a:ext cx="3278044" cy="193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99"/>
          <a:stretch/>
        </p:blipFill>
        <p:spPr bwMode="auto">
          <a:xfrm>
            <a:off x="307436" y="4721777"/>
            <a:ext cx="3270645" cy="171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2391" y="113788"/>
            <a:ext cx="919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РАЗВИТИЕ НОВЫХ ОТРАСЛЕЙ, СВЯЗАННЫХ С ИСПОЛЬЗОВАНИЕМ</a:t>
            </a:r>
          </a:p>
          <a:p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ВОЗОБНОВЛЯЕМЫХ ИСТОЧНИКОВ ЭНЕРГИИ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56" y="1155024"/>
            <a:ext cx="3347863" cy="15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0" y="6208726"/>
            <a:ext cx="3589872" cy="60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845276" y="1124744"/>
            <a:ext cx="5184576" cy="864096"/>
          </a:xfrm>
          <a:prstGeom prst="roundRect">
            <a:avLst/>
          </a:prstGeom>
          <a:ln>
            <a:solidFill>
              <a:srgbClr val="792D2B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Развитие компаний, специализирующихся на использовании и внедрении солнечных модулей в различных отраслях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08928" y="2347554"/>
            <a:ext cx="1718098" cy="1873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886821" y="2147500"/>
            <a:ext cx="5040205" cy="4436635"/>
            <a:chOff x="3805569" y="1844824"/>
            <a:chExt cx="5256743" cy="4766288"/>
          </a:xfrm>
          <a:solidFill>
            <a:schemeClr val="accent6">
              <a:lumMod val="20000"/>
              <a:lumOff val="80000"/>
            </a:schemeClr>
          </a:solidFill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569" y="1844824"/>
              <a:ext cx="3296805" cy="273630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8" descr="http://chonemuzhik.ru/wp-content/uploads/2016/06/745897.jpe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174" y="1953327"/>
              <a:ext cx="1817138" cy="1274013"/>
            </a:xfrm>
            <a:prstGeom prst="rect">
              <a:avLst/>
            </a:prstGeom>
            <a:grpFill/>
            <a:extLst/>
          </p:spPr>
        </p:pic>
        <p:sp>
          <p:nvSpPr>
            <p:cNvPr id="22" name="Прямоугольник 21"/>
            <p:cNvSpPr/>
            <p:nvPr/>
          </p:nvSpPr>
          <p:spPr>
            <a:xfrm>
              <a:off x="7308304" y="3356992"/>
              <a:ext cx="1754008" cy="4298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" b="1" dirty="0" smtClean="0">
                  <a:latin typeface="Century Gothic" panose="020B0502020202020204" pitchFamily="34" charset="0"/>
                </a:rPr>
                <a:t>Smart City </a:t>
              </a:r>
              <a:endParaRPr lang="ru-RU" sz="1000" b="1" dirty="0" smtClean="0">
                <a:latin typeface="Century Gothic" panose="020B0502020202020204" pitchFamily="34" charset="0"/>
              </a:endParaRPr>
            </a:p>
            <a:p>
              <a:pPr algn="just"/>
              <a:r>
                <a:rPr lang="en-US" sz="1000" b="1" dirty="0" smtClean="0">
                  <a:latin typeface="Century Gothic" panose="020B0502020202020204" pitchFamily="34" charset="0"/>
                </a:rPr>
                <a:t>(</a:t>
              </a:r>
              <a:r>
                <a:rPr lang="ru-RU" sz="1000" b="1" dirty="0" smtClean="0">
                  <a:latin typeface="Century Gothic" panose="020B0502020202020204" pitchFamily="34" charset="0"/>
                </a:rPr>
                <a:t>Умный город</a:t>
              </a:r>
              <a:r>
                <a:rPr lang="en-US" sz="1000" b="1" dirty="0" smtClean="0">
                  <a:latin typeface="Century Gothic" panose="020B0502020202020204" pitchFamily="34" charset="0"/>
                </a:rPr>
                <a:t>)</a:t>
              </a:r>
              <a:endParaRPr lang="ru-RU" sz="10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291575" y="4102845"/>
              <a:ext cx="1770737" cy="19184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353489" y="5301208"/>
              <a:ext cx="1610998" cy="4298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ru-RU" sz="1000" b="1" dirty="0" smtClean="0">
                  <a:latin typeface="Century Gothic" panose="020B0502020202020204" pitchFamily="34" charset="0"/>
                </a:rPr>
                <a:t>Дорожное строительство</a:t>
              </a:r>
              <a:endParaRPr lang="ru-RU" sz="10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4601140"/>
              <a:ext cx="3178446" cy="1564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3851920" y="6165304"/>
              <a:ext cx="3178446" cy="432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870112" y="6181273"/>
              <a:ext cx="3160254" cy="4298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ru-RU" sz="1000" b="1" dirty="0" smtClean="0">
                  <a:latin typeface="Century Gothic" panose="020B0502020202020204" pitchFamily="34" charset="0"/>
                </a:rPr>
                <a:t>Использование в строительстве  для</a:t>
              </a:r>
            </a:p>
            <a:p>
              <a:pPr algn="just"/>
              <a:r>
                <a:rPr lang="ru-RU" sz="1000" b="1" dirty="0">
                  <a:latin typeface="Century Gothic" panose="020B0502020202020204" pitchFamily="34" charset="0"/>
                </a:rPr>
                <a:t>о</a:t>
              </a:r>
              <a:r>
                <a:rPr lang="ru-RU" sz="1000" b="1" dirty="0" smtClean="0">
                  <a:latin typeface="Century Gothic" panose="020B0502020202020204" pitchFamily="34" charset="0"/>
                </a:rPr>
                <a:t>стекления зданий</a:t>
              </a:r>
              <a:endParaRPr lang="ru-RU" sz="10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4055592"/>
              <a:ext cx="1754008" cy="10995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3" name="Прямая соединительная линия 32"/>
          <p:cNvCxnSpPr/>
          <p:nvPr/>
        </p:nvCxnSpPr>
        <p:spPr>
          <a:xfrm>
            <a:off x="72391" y="854914"/>
            <a:ext cx="8937122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545067" y="58305"/>
            <a:ext cx="1464446" cy="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4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9595" y="188640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РОБОТИЗАЦИЯ ЭКОНОМИКИ</a:t>
            </a:r>
            <a:endParaRPr lang="ru-RU" sz="2400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8361" y="1135628"/>
            <a:ext cx="1707417" cy="2235287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2017 ГОД</a:t>
            </a:r>
          </a:p>
          <a:p>
            <a:pPr algn="ctr">
              <a:lnSpc>
                <a:spcPct val="1200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уровень 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роботизации в Чувашской Республике -</a:t>
            </a:r>
          </a:p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менее 0,1%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61" y="3677898"/>
            <a:ext cx="1707417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3347864" y="1275717"/>
            <a:ext cx="5400600" cy="991099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2035 ГОД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уровень роботизации в Чувашской Республике -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8 -10%</a:t>
            </a:r>
            <a:endParaRPr lang="ru-RU" sz="1600" b="1" dirty="0">
              <a:solidFill>
                <a:srgbClr val="C00000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732104" y="2582720"/>
            <a:ext cx="6277409" cy="3942623"/>
            <a:chOff x="2733268" y="2948798"/>
            <a:chExt cx="6392984" cy="3648554"/>
          </a:xfrm>
        </p:grpSpPr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269" y="4814377"/>
              <a:ext cx="2044231" cy="1495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501" y="4840709"/>
              <a:ext cx="2086846" cy="148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864" y="4823878"/>
              <a:ext cx="1968345" cy="151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Группа 3"/>
            <p:cNvGrpSpPr/>
            <p:nvPr/>
          </p:nvGrpSpPr>
          <p:grpSpPr>
            <a:xfrm>
              <a:off x="2733269" y="2948798"/>
              <a:ext cx="6285471" cy="1719810"/>
              <a:chOff x="2733269" y="2762980"/>
              <a:chExt cx="6285471" cy="1719810"/>
            </a:xfrm>
          </p:grpSpPr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1501" y="2781020"/>
                <a:ext cx="2017053" cy="1440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6" name="Picture 6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9733" y="2762980"/>
                <a:ext cx="2109007" cy="145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3269" y="2781020"/>
                <a:ext cx="2045212" cy="1440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Прямоугольник 40"/>
              <p:cNvSpPr/>
              <p:nvPr/>
            </p:nvSpPr>
            <p:spPr>
              <a:xfrm>
                <a:off x="2733269" y="4221180"/>
                <a:ext cx="1512168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100" b="1" dirty="0">
                    <a:latin typeface="Century Gothic" panose="020B0502020202020204" pitchFamily="34" charset="0"/>
                    <a:cs typeface="Aharoni" panose="02010803020104030203" pitchFamily="2" charset="-79"/>
                  </a:rPr>
                  <a:t>Строительство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6909733" y="4221180"/>
                <a:ext cx="1944216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100" b="1" dirty="0">
                    <a:latin typeface="Century Gothic" panose="020B0502020202020204" pitchFamily="34" charset="0"/>
                    <a:cs typeface="Aharoni" panose="02010803020104030203" pitchFamily="2" charset="-79"/>
                  </a:rPr>
                  <a:t>Сельское хозяйство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4821501" y="4221180"/>
                <a:ext cx="1512168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100" b="1" dirty="0">
                    <a:latin typeface="Century Gothic" panose="020B0502020202020204" pitchFamily="34" charset="0"/>
                    <a:cs typeface="Aharoni" panose="02010803020104030203" pitchFamily="2" charset="-79"/>
                  </a:rPr>
                  <a:t>Сфера услуг</a:t>
                </a:r>
              </a:p>
            </p:txBody>
          </p:sp>
        </p:grpSp>
        <p:sp>
          <p:nvSpPr>
            <p:cNvPr id="44" name="Прямоугольник 43"/>
            <p:cNvSpPr/>
            <p:nvPr/>
          </p:nvSpPr>
          <p:spPr>
            <a:xfrm>
              <a:off x="2733268" y="6309412"/>
              <a:ext cx="20442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1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Городское хозяйство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4812623" y="6326864"/>
              <a:ext cx="20971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1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Промышленность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7011863" y="6335742"/>
              <a:ext cx="211438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100" b="1" dirty="0">
                  <a:latin typeface="Century Gothic" panose="020B0502020202020204" pitchFamily="34" charset="0"/>
                  <a:cs typeface="Aharoni" panose="02010803020104030203" pitchFamily="2" charset="-79"/>
                </a:rPr>
                <a:t>Общественное питание</a:t>
              </a: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279595" y="764704"/>
            <a:ext cx="8468869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ашивка 30"/>
          <p:cNvSpPr/>
          <p:nvPr/>
        </p:nvSpPr>
        <p:spPr>
          <a:xfrm rot="10800000" flipH="1">
            <a:off x="2496192" y="1649840"/>
            <a:ext cx="474154" cy="603431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2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545067" y="58305"/>
            <a:ext cx="1464446" cy="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4138" y="62141"/>
            <a:ext cx="8949862" cy="6772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5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Aharoni" panose="02010803020104030203" pitchFamily="2" charset="-79"/>
              </a:rPr>
              <a:t>Кадровое обеспечение экономики</a:t>
            </a:r>
            <a:endParaRPr lang="ru-RU" sz="2500" b="1" dirty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73914" y="1074602"/>
            <a:ext cx="9339161" cy="5037605"/>
            <a:chOff x="-180528" y="918540"/>
            <a:chExt cx="9339161" cy="503760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484375" y="918540"/>
              <a:ext cx="4417636" cy="1323439"/>
            </a:xfrm>
            <a:prstGeom prst="rect">
              <a:avLst/>
            </a:prstGeom>
            <a:ln w="19050">
              <a:solidFill>
                <a:srgbClr val="C8000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Century Gothic" pitchFamily="34" charset="0"/>
                </a:rPr>
                <a:t>Создание нового поколения профессионалов </a:t>
              </a:r>
            </a:p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Century Gothic" pitchFamily="34" charset="0"/>
                </a:rPr>
                <a:t>для устойчивого развития промышленности</a:t>
              </a:r>
              <a:endPara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80528" y="2354662"/>
              <a:ext cx="366784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000" algn="ctr"/>
              <a:r>
                <a:rPr lang="ru-RU" sz="2400" b="1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1. </a:t>
              </a:r>
              <a:r>
                <a:rPr lang="ru-RU" sz="1600" b="1" dirty="0" smtClean="0">
                  <a:latin typeface="Century Gothic" pitchFamily="34" charset="0"/>
                </a:rPr>
                <a:t>Реализация </a:t>
              </a:r>
              <a:r>
                <a:rPr lang="ru-RU" sz="1600" b="1" dirty="0">
                  <a:latin typeface="Century Gothic" pitchFamily="34" charset="0"/>
                </a:rPr>
                <a:t>Регионального стандарта кадрового обеспечения </a:t>
              </a:r>
            </a:p>
            <a:p>
              <a:pPr algn="ctr"/>
              <a:r>
                <a:rPr lang="ru-RU" sz="1600" b="1" dirty="0" smtClean="0">
                  <a:latin typeface="Century Gothic" pitchFamily="34" charset="0"/>
                </a:rPr>
                <a:t>       промышленного </a:t>
              </a:r>
              <a:r>
                <a:rPr lang="ru-RU" sz="1600" b="1" dirty="0">
                  <a:latin typeface="Century Gothic" pitchFamily="34" charset="0"/>
                </a:rPr>
                <a:t>роста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00805" y="3676795"/>
              <a:ext cx="355788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000" algn="ctr"/>
              <a:r>
                <a:rPr lang="ru-RU" sz="2400" b="1" dirty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4. </a:t>
              </a:r>
              <a:r>
                <a:rPr lang="ru-RU" sz="16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Развитие практико-ориентированной </a:t>
              </a:r>
            </a:p>
            <a:p>
              <a:pPr marL="360000" algn="ctr"/>
              <a:r>
                <a:rPr lang="ru-RU" sz="16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модели обучения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94144" y="4734964"/>
              <a:ext cx="45513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000" algn="ctr"/>
              <a:r>
                <a:rPr lang="ru-RU" sz="2400" b="1" dirty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6. </a:t>
              </a:r>
              <a:r>
                <a:rPr lang="ru-RU" sz="1600" b="1" dirty="0" smtClean="0">
                  <a:latin typeface="Century Gothic" pitchFamily="34" charset="0"/>
                </a:rPr>
                <a:t>Создание Университетского центра инновационного, технологического и социального развития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528662" y="4755816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60000" algn="ctr"/>
              <a:r>
                <a:rPr lang="ru-RU" sz="2400" b="1" dirty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7. </a:t>
              </a:r>
              <a:r>
                <a:rPr lang="ru-RU" sz="1600" b="1" dirty="0" smtClean="0">
                  <a:latin typeface="Century Gothic" pitchFamily="34" charset="0"/>
                </a:rPr>
                <a:t>Подготовка кадров </a:t>
              </a:r>
            </a:p>
            <a:p>
              <a:pPr marL="360000" algn="ctr"/>
              <a:r>
                <a:rPr lang="ru-RU" sz="1600" b="1" dirty="0" smtClean="0">
                  <a:latin typeface="Century Gothic" pitchFamily="34" charset="0"/>
                </a:rPr>
                <a:t>по перспективным профессиям четвертого технологического</a:t>
              </a:r>
            </a:p>
            <a:p>
              <a:pPr marL="360000" algn="ctr"/>
              <a:r>
                <a:rPr lang="ru-RU" sz="1600" b="1" dirty="0" smtClean="0">
                  <a:latin typeface="Century Gothic" pitchFamily="34" charset="0"/>
                </a:rPr>
                <a:t>уклада</a:t>
              </a:r>
              <a:endParaRPr lang="ru-RU" sz="1600" b="1" dirty="0" smtClean="0">
                <a:latin typeface="Century Gothic" panose="020B0502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786432" y="2363736"/>
              <a:ext cx="338437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000" algn="ctr"/>
              <a:r>
                <a:rPr lang="ru-RU" sz="2400" b="1" dirty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2. </a:t>
              </a:r>
              <a:r>
                <a:rPr lang="ru-RU" sz="1600" b="1" dirty="0" smtClean="0">
                  <a:latin typeface="Century Gothic" pitchFamily="34" charset="0"/>
                </a:rPr>
                <a:t>Прогнозирование </a:t>
              </a:r>
            </a:p>
            <a:p>
              <a:pPr marL="360000" algn="ctr"/>
              <a:r>
                <a:rPr lang="ru-RU" sz="1600" b="1" dirty="0" smtClean="0">
                  <a:latin typeface="Century Gothic" pitchFamily="34" charset="0"/>
                </a:rPr>
                <a:t>потребности </a:t>
              </a:r>
            </a:p>
            <a:p>
              <a:pPr marL="360000" algn="ctr"/>
              <a:r>
                <a:rPr lang="ru-RU" sz="1600" b="1" dirty="0" smtClean="0">
                  <a:latin typeface="Century Gothic" pitchFamily="34" charset="0"/>
                </a:rPr>
                <a:t>в кадрах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508104" y="2363736"/>
              <a:ext cx="36505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000" algn="ctr"/>
              <a:r>
                <a:rPr lang="ru-RU" sz="2400" b="1" dirty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3. </a:t>
              </a:r>
              <a:r>
                <a:rPr lang="ru-RU" sz="1600" b="1" dirty="0" smtClean="0">
                  <a:latin typeface="Century Gothic" pitchFamily="34" charset="0"/>
                </a:rPr>
                <a:t>Подготовка инженерных </a:t>
              </a:r>
            </a:p>
            <a:p>
              <a:pPr marL="360000" algn="ctr"/>
              <a:r>
                <a:rPr lang="ru-RU" sz="1600" b="1" dirty="0" smtClean="0">
                  <a:latin typeface="Century Gothic" pitchFamily="34" charset="0"/>
                </a:rPr>
                <a:t>кадров для высокотехнологичных производств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021507" y="3675093"/>
              <a:ext cx="429860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000" algn="ctr"/>
              <a:r>
                <a:rPr lang="ru-RU" sz="2400" b="1" dirty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5</a:t>
              </a:r>
              <a:r>
                <a:rPr lang="ru-RU" sz="2400" b="1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. </a:t>
              </a:r>
              <a:r>
                <a:rPr lang="ru-RU" sz="16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Независимая оценка </a:t>
              </a:r>
            </a:p>
            <a:p>
              <a:pPr marL="360000" algn="ctr"/>
              <a:r>
                <a:rPr lang="ru-RU" sz="16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        качества подготовки</a:t>
              </a:r>
            </a:p>
            <a:p>
              <a:pPr marL="360000" algn="ctr"/>
              <a:r>
                <a:rPr lang="ru-RU" sz="1600" b="1" dirty="0" smtClean="0">
                  <a:latin typeface="Century Gothic" panose="020B0502020202020204" pitchFamily="34" charset="0"/>
                  <a:cs typeface="Aharoni" panose="02010803020104030203" pitchFamily="2" charset="-79"/>
                </a:rPr>
                <a:t>кадров</a:t>
              </a:r>
            </a:p>
          </p:txBody>
        </p:sp>
      </p:grpSp>
      <p:cxnSp>
        <p:nvCxnSpPr>
          <p:cNvPr id="15" name="Прямая соединительная линия 14"/>
          <p:cNvCxnSpPr/>
          <p:nvPr/>
        </p:nvCxnSpPr>
        <p:spPr>
          <a:xfrm>
            <a:off x="279595" y="764704"/>
            <a:ext cx="8753625" cy="0"/>
          </a:xfrm>
          <a:prstGeom prst="line">
            <a:avLst/>
          </a:prstGeom>
          <a:ln w="57150">
            <a:solidFill>
              <a:srgbClr val="7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C:\Users\economy26\Desktop\Безымянный3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63" b="77571"/>
          <a:stretch/>
        </p:blipFill>
        <p:spPr bwMode="auto">
          <a:xfrm>
            <a:off x="7568774" y="0"/>
            <a:ext cx="1464446" cy="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18023"/>
      </p:ext>
    </p:extLst>
  </p:cSld>
  <p:clrMapOvr>
    <a:masterClrMapping/>
  </p:clrMapOvr>
</p:sld>
</file>

<file path=ppt/theme/theme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 smtClean="0">
            <a:ln>
              <a:noFill/>
            </a:ln>
            <a:solidFill>
              <a:schemeClr val="bg2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13315</TotalTime>
  <Words>2064</Words>
  <Application>Microsoft Office PowerPoint</Application>
  <PresentationFormat>Экран (4:3)</PresentationFormat>
  <Paragraphs>354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Aharoni</vt:lpstr>
      <vt:lpstr>Arial</vt:lpstr>
      <vt:lpstr>Arial Narrow</vt:lpstr>
      <vt:lpstr>Calibri</vt:lpstr>
      <vt:lpstr>Century Gothic</vt:lpstr>
      <vt:lpstr>Times New Roman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ЧЕЛОВЕК – ОСНОВНАЯ ЦЕННОСТЬ СОЦИАЛЬНО-ЭКОНОМИЧЕСКОЙ СИСТЕМЫ 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КОНКУРЕНТОСПОСОБНОГО ОБРАЗОВАНИЯ,  КАДРОВОЕ ОБЕСПЕЧЕНИЕ РЕАЛЬНОГО СЕКТОРА ЭКОНОМИКИ  И ПРИОРИТЕТНОЕ НАПРАВЛЕНИЕ РАБОТЫ С МОЛОДЕЖЬЮ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УЛУЧШЕНИЕ ЗДОРОВЬЯ НАСЕЛЕНИЯ И ПОДДЕРЖАНИЕ ДОЛГОЛЕТНЕЙ АКТИВНОЙ ЖИЗНИ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ГОРИЗОНТЫ СТРАТЕГИЧЕСКОГО ВИДЕНИЯ</vt:lpstr>
      <vt:lpstr>Презентация PowerPoint</vt:lpstr>
    </vt:vector>
  </TitlesOfParts>
  <Company>economy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economy26 (Иванова С.А.)</dc:creator>
  <cp:lastModifiedBy>Chief</cp:lastModifiedBy>
  <cp:revision>1016</cp:revision>
  <cp:lastPrinted>2018-06-27T05:22:33Z</cp:lastPrinted>
  <dcterms:created xsi:type="dcterms:W3CDTF">2013-03-21T07:50:11Z</dcterms:created>
  <dcterms:modified xsi:type="dcterms:W3CDTF">2018-07-04T05:38:05Z</dcterms:modified>
</cp:coreProperties>
</file>