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7" r:id="rId3"/>
    <p:sldId id="258" r:id="rId4"/>
    <p:sldId id="259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23600F-4DD2-43CF-88F3-83BC2C42C8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448872-AB23-4DFD-B9B6-722DF15CAF9B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4293096"/>
            <a:ext cx="3466728" cy="2137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08694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О результатах массовой оценки кадастровой стоимости объектов капитального строительства и земельных участков и роли ТПП ЧР в оптимизации стоимостной базы предприятий и предпринимателей и защите их </a:t>
            </a:r>
            <a:r>
              <a:rPr lang="ru-RU" sz="3600" dirty="0" smtClean="0">
                <a:solidFill>
                  <a:schemeClr val="tx1"/>
                </a:solidFill>
              </a:rPr>
              <a:t>прав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10872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Изменился </a:t>
            </a:r>
            <a:r>
              <a:rPr lang="ru-RU" sz="2400" dirty="0"/>
              <a:t>порядок государственной кадастровой оценки недвижимости</a:t>
            </a:r>
            <a:r>
              <a:rPr lang="ru-RU" sz="2400" dirty="0" smtClean="0"/>
              <a:t>.</a:t>
            </a:r>
          </a:p>
          <a:p>
            <a:pPr marL="457200" indent="-457200" algn="just">
              <a:buAutoNum type="arabicPeriod"/>
            </a:pPr>
            <a:endParaRPr lang="ru-RU" sz="2400" dirty="0"/>
          </a:p>
          <a:p>
            <a:pPr algn="just"/>
            <a:r>
              <a:rPr lang="ru-RU" sz="2400" b="1" dirty="0"/>
              <a:t>Раньше:</a:t>
            </a:r>
            <a:r>
              <a:rPr lang="ru-RU" sz="2400" dirty="0"/>
              <a:t> оценка кадастровой стоимости проводилась в рамках Федерального закона от 29.07.1998 № 135-ФЗ «Об оценочной деятельности в Российской Федерации</a:t>
            </a:r>
            <a:r>
              <a:rPr lang="ru-RU" sz="2400" dirty="0" smtClean="0"/>
              <a:t>».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/>
              <a:t>Сегодня: </a:t>
            </a:r>
            <a:r>
              <a:rPr lang="ru-RU" sz="2400" dirty="0"/>
              <a:t>оценка кадастровой стоимости проводилась в рамках Федерального закона от 3 июля 2016 года № 237-ФЗ «О государственной кадастровой оценке</a:t>
            </a:r>
            <a:r>
              <a:rPr lang="ru-RU" sz="2400" dirty="0" smtClean="0"/>
              <a:t>».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u="sng" dirty="0"/>
              <a:t>Исполнители оценки </a:t>
            </a:r>
            <a:r>
              <a:rPr lang="ru-RU" sz="2400" dirty="0"/>
              <a:t>– бюджетные учреждения, создаваемые при органах власти субъектов. В Чувашии - Бюджетное учреждение Чувашской Республики «ЧУВАШТЕХИНВЕНТАРИЗАЦИЯ» Минюста Чувашии.</a:t>
            </a:r>
          </a:p>
          <a:p>
            <a:pPr algn="just"/>
            <a:r>
              <a:rPr lang="ru-RU" sz="2400" u="sng" dirty="0"/>
              <a:t>Финансирование</a:t>
            </a:r>
            <a:r>
              <a:rPr lang="ru-RU" sz="2400" dirty="0"/>
              <a:t> – за счет средств бюджетного учреждения, финансируемого за счет бюджета субъекта. </a:t>
            </a:r>
          </a:p>
          <a:p>
            <a:pPr algn="just"/>
            <a:r>
              <a:rPr lang="ru-RU" sz="2400" b="1" dirty="0" smtClean="0"/>
              <a:t>Проблема</a:t>
            </a:r>
            <a:r>
              <a:rPr lang="ru-RU" sz="2400" b="1" dirty="0"/>
              <a:t>:</a:t>
            </a:r>
            <a:r>
              <a:rPr lang="ru-RU" sz="2400" dirty="0"/>
              <a:t> объективность кадастровой оценки в субъекте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5858"/>
            <a:ext cx="7704856" cy="266506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702976"/>
              </p:ext>
            </p:extLst>
          </p:nvPr>
        </p:nvGraphicFramePr>
        <p:xfrm>
          <a:off x="251520" y="692696"/>
          <a:ext cx="8568952" cy="567427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29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Функциональная группа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объектов оценки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Доля, 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1. </a:t>
                      </a:r>
                      <a:r>
                        <a:rPr lang="ru-RU" sz="1400" b="0" dirty="0">
                          <a:effectLst/>
                        </a:rPr>
                        <a:t>Многоквартирные дома (дома средне - и многоэтажной жилой застройки)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384209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50,3%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2. </a:t>
                      </a:r>
                      <a:r>
                        <a:rPr lang="ru-RU" sz="1400" b="0" dirty="0">
                          <a:effectLst/>
                        </a:rPr>
                        <a:t>Дома малоэтажной жилой застройки, в том числе индивидуальной жилой застройки - индивидуальные, малоэтажные блокированные (</a:t>
                      </a:r>
                      <a:r>
                        <a:rPr lang="ru-RU" sz="1400" b="0" dirty="0" err="1">
                          <a:effectLst/>
                        </a:rPr>
                        <a:t>таунхаусы</a:t>
                      </a:r>
                      <a:r>
                        <a:rPr lang="ru-RU" sz="1400" b="0" dirty="0">
                          <a:effectLst/>
                        </a:rPr>
                        <a:t>), дачных объединений, садоводческих товариществ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240306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31,4%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3. </a:t>
                      </a:r>
                      <a:r>
                        <a:rPr lang="ru-RU" sz="1400" b="0" dirty="0">
                          <a:effectLst/>
                        </a:rPr>
                        <a:t>Объекты, предназначенные для хранения транспорта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43356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5,7%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4. </a:t>
                      </a:r>
                      <a:r>
                        <a:rPr lang="ru-RU" sz="1400" b="0" dirty="0">
                          <a:effectLst/>
                        </a:rPr>
                        <a:t>Объекты коммерческого назначения, предназначенные для оказания услуг населению, включая многофункционального назначения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6798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0,9%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5. </a:t>
                      </a:r>
                      <a:r>
                        <a:rPr lang="ru-RU" sz="1400" b="0" dirty="0">
                          <a:effectLst/>
                        </a:rPr>
                        <a:t>Объекты временного проживания, включая объекты рекреационно -оздоровительного значения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6. </a:t>
                      </a:r>
                      <a:r>
                        <a:rPr lang="ru-RU" sz="1400" b="0" dirty="0">
                          <a:effectLst/>
                        </a:rPr>
                        <a:t>Административные и бытовые объекты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3918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0,5%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7. </a:t>
                      </a:r>
                      <a:r>
                        <a:rPr lang="ru-RU" sz="1400" b="0" dirty="0">
                          <a:effectLst/>
                        </a:rPr>
                        <a:t>Объекты производственного назначения, за исключением передаточных устройств и сооружений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19090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2,5%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3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8</a:t>
                      </a:r>
                      <a:r>
                        <a:rPr lang="ru-RU" sz="1400" b="1" dirty="0" smtClean="0">
                          <a:effectLst/>
                        </a:rPr>
                        <a:t>. </a:t>
                      </a:r>
                      <a:r>
                        <a:rPr lang="ru-RU" sz="1400" b="0" dirty="0" smtClean="0">
                          <a:effectLst/>
                        </a:rPr>
                        <a:t>Учебные</a:t>
                      </a:r>
                      <a:r>
                        <a:rPr lang="ru-RU" sz="1400" b="0" dirty="0">
                          <a:effectLst/>
                        </a:rPr>
                        <a:t>, спортивные объекты, объекты культуры и искусства, культовые объекты, музеи, лечебно-оздоровительные и общественного назначения объекты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6574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0,9%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9. </a:t>
                      </a:r>
                      <a:r>
                        <a:rPr lang="ru-RU" sz="1400" b="0" dirty="0">
                          <a:effectLst/>
                        </a:rPr>
                        <a:t>Прочие объекты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36702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4,8%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10. </a:t>
                      </a:r>
                      <a:r>
                        <a:rPr lang="ru-RU" sz="1400" b="0" dirty="0">
                          <a:effectLst/>
                        </a:rPr>
                        <a:t>Сооружения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22719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3,0%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11. </a:t>
                      </a:r>
                      <a:r>
                        <a:rPr lang="ru-RU" sz="1400" b="0" dirty="0">
                          <a:effectLst/>
                        </a:rPr>
                        <a:t>Единые недвижимые комплексы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Группа 12. </a:t>
                      </a:r>
                      <a:r>
                        <a:rPr lang="ru-RU" sz="1400" b="0" dirty="0">
                          <a:effectLst/>
                        </a:rPr>
                        <a:t>Машино-места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764570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24" marR="6292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40960" cy="115212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Предварительные данные о количестве </a:t>
            </a:r>
            <a:r>
              <a:rPr lang="ru-RU" dirty="0" err="1" smtClean="0">
                <a:solidFill>
                  <a:schemeClr val="tx1"/>
                </a:solidFill>
              </a:rPr>
              <a:t>ОКСов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528592"/>
              </p:ext>
            </p:extLst>
          </p:nvPr>
        </p:nvGraphicFramePr>
        <p:xfrm>
          <a:off x="251521" y="836712"/>
          <a:ext cx="8568952" cy="528990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2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Группы объектов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Предварительное количество объектов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Количество объектов, по которым стоимость определена расчетом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Итоговая кадастровая стоимость предыдущего тура (выборочно), руб.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Предварительная кадастровая стоимость (выборочно), руб.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Изменение, раз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3 Гаражи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43356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40692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16 686 525 552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13 794 623 140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0,83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4 Коммерческое назначение (торговля, общепит)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6798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6167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27 739 283 060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54 955 612 145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1,98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5 Дома отдыха, гостиницы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813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808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4 050 066 691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8 650 630 117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2,14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6 Административные и бытовые объекты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3918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3643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22 472 072 979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43 276 329 392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1,93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7 Промышленные здания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19090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18880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95 470 426 994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100 482 158 210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1,05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9 Прочие объекты (без точного назначения)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36702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2681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1 228 433 814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2 091 773 525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1,70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Группа 10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22719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18542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39 234 296 527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188 252 044 336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4,80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b="0" dirty="0">
                          <a:effectLst/>
                        </a:rPr>
                        <a:t>ВСЕГО</a:t>
                      </a:r>
                      <a:endParaRPr lang="ru-RU" sz="13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133396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91413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206 881 105 617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>
                          <a:effectLst/>
                        </a:rPr>
                        <a:t>411 503 170 866</a:t>
                      </a:r>
                      <a:endParaRPr lang="ru-RU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1,99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66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</a:t>
            </a:r>
            <a:r>
              <a:rPr lang="ru-RU" dirty="0"/>
              <a:t>оценки на конец августа</a:t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6165304"/>
            <a:ext cx="67963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В оценке 2012 года было 606 214 объектов.</a:t>
            </a:r>
          </a:p>
          <a:p>
            <a:r>
              <a:rPr lang="ru-RU" sz="1400" dirty="0" smtClean="0"/>
              <a:t>По </a:t>
            </a:r>
            <a:r>
              <a:rPr lang="ru-RU" sz="1400" dirty="0"/>
              <a:t>землям промышленности – всего оценивалось 7823 участка.</a:t>
            </a:r>
          </a:p>
          <a:p>
            <a:r>
              <a:rPr lang="ru-RU" sz="1400" dirty="0"/>
              <a:t>Рост суммарной кадастровой стоимости по земельным участкам составил более 16 %.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3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7361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Процедура </a:t>
            </a:r>
            <a:r>
              <a:rPr lang="ru-RU" sz="2200" b="1" dirty="0"/>
              <a:t>уточнения кадастровой </a:t>
            </a:r>
            <a:r>
              <a:rPr lang="ru-RU" sz="2200" b="1" dirty="0" smtClean="0"/>
              <a:t>стоимости</a:t>
            </a:r>
          </a:p>
          <a:p>
            <a:pPr marL="0" indent="0">
              <a:buNone/>
            </a:pPr>
            <a:endParaRPr lang="ru-RU" sz="2200" b="1" dirty="0"/>
          </a:p>
          <a:p>
            <a:pPr marL="0" indent="0">
              <a:buNone/>
            </a:pPr>
            <a:r>
              <a:rPr lang="ru-RU" sz="2200" dirty="0" smtClean="0"/>
              <a:t>В </a:t>
            </a:r>
            <a:r>
              <a:rPr lang="ru-RU" sz="2200" dirty="0"/>
              <a:t>два </a:t>
            </a:r>
            <a:r>
              <a:rPr lang="ru-RU" sz="2200" dirty="0" smtClean="0"/>
              <a:t>этапа</a:t>
            </a:r>
            <a:r>
              <a:rPr lang="ru-RU" sz="2200" dirty="0"/>
              <a:t>:</a:t>
            </a:r>
            <a:endParaRPr lang="ru-RU" sz="2200" dirty="0" smtClean="0"/>
          </a:p>
          <a:p>
            <a:pPr algn="just"/>
            <a:r>
              <a:rPr lang="ru-RU" sz="2200" dirty="0" smtClean="0"/>
              <a:t>Первый </a:t>
            </a:r>
            <a:r>
              <a:rPr lang="ru-RU" sz="2200" dirty="0"/>
              <a:t>этап - 25 мая - 08 июня 2018 года</a:t>
            </a:r>
          </a:p>
          <a:p>
            <a:pPr marL="0" indent="457200" algn="just">
              <a:buNone/>
            </a:pPr>
            <a:r>
              <a:rPr lang="ru-RU" sz="2200" dirty="0"/>
              <a:t>Практически не было результата, уточнение кадастровой стоимости произвели по нескольким квартирам и частным домам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2200" dirty="0" smtClean="0"/>
              <a:t>Второй </a:t>
            </a:r>
            <a:r>
              <a:rPr lang="ru-RU" sz="2200" dirty="0"/>
              <a:t>этап – 18 августа – 11 сентября 2018 года</a:t>
            </a:r>
          </a:p>
          <a:p>
            <a:pPr marL="0" indent="457200" algn="just">
              <a:buNone/>
            </a:pPr>
            <a:r>
              <a:rPr lang="ru-RU" sz="2200" dirty="0"/>
              <a:t>Для уточнения стоимости по </a:t>
            </a:r>
            <a:r>
              <a:rPr lang="ru-RU" sz="2200" dirty="0" err="1"/>
              <a:t>ОКСам</a:t>
            </a:r>
            <a:r>
              <a:rPr lang="ru-RU" sz="2200" dirty="0"/>
              <a:t> подано более 2000 заявлений (0,3% от общего количества объектов). Результаты будут известны к 20 сентября. Полагаем, что не менее 30 % заявлений будут удовлетворены, кадастровая стоимость будет скорректирована.</a:t>
            </a:r>
          </a:p>
          <a:p>
            <a:pPr indent="457200"/>
            <a:endParaRPr lang="ru-RU" sz="1800" dirty="0" smtClean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252264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424935" cy="46613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дальше?</a:t>
            </a:r>
          </a:p>
          <a:p>
            <a:pPr marL="0" indent="0">
              <a:buNone/>
            </a:pPr>
            <a:r>
              <a:rPr lang="ru-RU" sz="2200" dirty="0"/>
              <a:t>Новая кадастровая стоимость </a:t>
            </a:r>
            <a:r>
              <a:rPr lang="ru-RU" sz="2200" dirty="0" err="1"/>
              <a:t>ОКСов</a:t>
            </a:r>
            <a:r>
              <a:rPr lang="ru-RU" sz="2200" dirty="0"/>
              <a:t> будет введена с 01.01.2019 г.</a:t>
            </a:r>
          </a:p>
          <a:p>
            <a:pPr marL="0" indent="0">
              <a:buNone/>
            </a:pPr>
            <a:r>
              <a:rPr lang="ru-RU" sz="2200" dirty="0"/>
              <a:t>В случае несогласия – процедура оспаривания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pPr algn="just"/>
            <a:r>
              <a:rPr lang="ru-RU" sz="2200" dirty="0"/>
              <a:t>Статья 22. Закона о государственной кадастровой оценке:</a:t>
            </a:r>
          </a:p>
          <a:p>
            <a:pPr marL="0" indent="457200" algn="just">
              <a:buNone/>
            </a:pPr>
            <a:r>
              <a:rPr lang="ru-RU" sz="2200" dirty="0"/>
              <a:t>«Результаты определения кадастровой стоимости могут быть оспорены юридическими лицами и физическими лицами, если результаты определения кадастровой стоимости затрагивают права или обязанности этих лиц, а также органами государственной власти и органами местного самоуправления в отношении объектов недвижимости, находящихся в государственной или муниципальной собственности, в комиссии </a:t>
            </a:r>
            <a:r>
              <a:rPr lang="ru-RU" sz="2200" u="sng" dirty="0"/>
              <a:t>в случае ее создания в субъекте Российской Федерации</a:t>
            </a:r>
            <a:r>
              <a:rPr lang="ru-RU" sz="2200" dirty="0"/>
              <a:t> или в суде. Для обращения в суд </a:t>
            </a:r>
            <a:r>
              <a:rPr lang="ru-RU" sz="2200" u="sng" dirty="0"/>
              <a:t>предварительное обращение</a:t>
            </a:r>
            <a:r>
              <a:rPr lang="ru-RU" sz="2200" dirty="0"/>
              <a:t> в комиссию </a:t>
            </a:r>
            <a:r>
              <a:rPr lang="ru-RU" sz="2200" u="sng" dirty="0"/>
              <a:t>не является обязательным.</a:t>
            </a:r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12160" y="0"/>
            <a:ext cx="2819400" cy="3669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927385" y="5138028"/>
            <a:ext cx="4918070" cy="1355310"/>
            <a:chOff x="1619672" y="3045531"/>
            <a:chExt cx="4918070" cy="135531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619672" y="3316084"/>
              <a:ext cx="1656184" cy="648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Не согласен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81558" y="3045531"/>
              <a:ext cx="1656184" cy="648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СУД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881558" y="3752769"/>
              <a:ext cx="1656184" cy="648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КОМИССИЯ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V="1">
              <a:off x="3419872" y="3258730"/>
              <a:ext cx="1351206" cy="2547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3419872" y="3752769"/>
              <a:ext cx="1351206" cy="5043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Группа 9"/>
            <p:cNvGrpSpPr/>
            <p:nvPr/>
          </p:nvGrpSpPr>
          <p:grpSpPr>
            <a:xfrm>
              <a:off x="3951459" y="3883147"/>
              <a:ext cx="288032" cy="324036"/>
              <a:chOff x="3951459" y="3883147"/>
              <a:chExt cx="288032" cy="32403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019230" y="3883147"/>
                <a:ext cx="152489" cy="324036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H="1">
                <a:off x="3951459" y="3964156"/>
                <a:ext cx="288032" cy="162018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48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08720"/>
            <a:ext cx="8219256" cy="49880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Особенности </a:t>
            </a:r>
            <a:r>
              <a:rPr lang="ru-RU" b="1" dirty="0"/>
              <a:t>судебных процедур по делам о пересмотре кадастровой стоимости по мнению Конституционного Суда </a:t>
            </a:r>
            <a:r>
              <a:rPr lang="ru-RU" b="1" dirty="0" smtClean="0"/>
              <a:t>РФ</a:t>
            </a:r>
          </a:p>
          <a:p>
            <a:pPr marL="0" indent="0" algn="just">
              <a:buNone/>
            </a:pPr>
            <a:endParaRPr lang="ru-RU" dirty="0"/>
          </a:p>
          <a:p>
            <a:pPr marL="0" indent="457200" algn="just">
              <a:buNone/>
            </a:pPr>
            <a:r>
              <a:rPr lang="ru-RU" dirty="0" smtClean="0"/>
              <a:t>Позиция </a:t>
            </a:r>
            <a:r>
              <a:rPr lang="ru-RU" dirty="0"/>
              <a:t>Конституционного Суда РФ по поводу распределения судебных расходов приводится в постановлении от 11 июля 2017 г. № 20-П. Из указанного Постановления </a:t>
            </a:r>
            <a:r>
              <a:rPr lang="ru-RU" dirty="0" smtClean="0"/>
              <a:t>следует</a:t>
            </a:r>
            <a:r>
              <a:rPr lang="ru-RU" dirty="0"/>
              <a:t>, что «</a:t>
            </a:r>
            <a:r>
              <a:rPr lang="ru-RU" i="1" dirty="0"/>
              <a:t>Возложение на самих налогоплательщиков бремени несения судебных расходов, связанных с установлением кадастровой стоимости объекта недвижимости в размере, равном его рыночной стоимости, если в результате массовой кадастровой оценки она была определена ошибочно, не только сужает реальную доступность правосудия, но и способно финансово обесценить значение соответствующего судебного решения с точки зрения соотношения бремени судебных расходов с ожидаемыми налоговыми выгодами в связи с возможным изменением налоговой базы по соответствующему налогу на недвижимое имущество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152" y="116632"/>
            <a:ext cx="2819400" cy="2949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9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0648"/>
            <a:ext cx="8075240" cy="48245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Предложение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Предложить сформировать на базе ТПП ЧР </a:t>
            </a:r>
            <a:r>
              <a:rPr lang="ru-RU" sz="2000" b="1" dirty="0"/>
              <a:t>согласительную комиссию</a:t>
            </a:r>
            <a:r>
              <a:rPr lang="ru-RU" sz="2000" dirty="0"/>
              <a:t> для досудебного разрешения вопросов об оспаривании кадастровой стоимости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marL="0" indent="0" algn="just">
              <a:buNone/>
            </a:pPr>
            <a:r>
              <a:rPr lang="ru-RU" sz="2000" u="sng" dirty="0" smtClean="0"/>
              <a:t>Принципы </a:t>
            </a:r>
            <a:r>
              <a:rPr lang="ru-RU" sz="2000" u="sng" dirty="0"/>
              <a:t>работы согласительной комиссии:</a:t>
            </a:r>
          </a:p>
          <a:p>
            <a:pPr algn="just"/>
            <a:r>
              <a:rPr lang="ru-RU" sz="2000" dirty="0"/>
              <a:t>Не формальный, а реальный расчет рыночной стоимости, который проводят эксперты;</a:t>
            </a:r>
          </a:p>
          <a:p>
            <a:pPr algn="just"/>
            <a:r>
              <a:rPr lang="ru-RU" sz="2000" dirty="0"/>
              <a:t>Аргументы для власти в пользу снижения кадастровой стоимости;</a:t>
            </a:r>
          </a:p>
          <a:p>
            <a:pPr algn="just"/>
            <a:r>
              <a:rPr lang="ru-RU" sz="2000" dirty="0"/>
              <a:t>Стремление к «мирному» решению вопроса;</a:t>
            </a:r>
          </a:p>
          <a:p>
            <a:pPr algn="just"/>
            <a:r>
              <a:rPr lang="ru-RU" sz="2000" dirty="0"/>
              <a:t>Оплата работы </a:t>
            </a:r>
            <a:r>
              <a:rPr lang="ru-RU" sz="2000" dirty="0" smtClean="0"/>
              <a:t>экспертов.</a:t>
            </a:r>
            <a:r>
              <a:rPr lang="ru-RU" sz="20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84168" y="0"/>
            <a:ext cx="2819400" cy="476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7387" y="4941168"/>
            <a:ext cx="1656184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согласен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2579" y="4941168"/>
            <a:ext cx="1872208" cy="6496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Согласительная комиссия ТПП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9255" y="5614785"/>
            <a:ext cx="1656184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6742" y="4257092"/>
            <a:ext cx="1656184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КОМИССИЯ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27784" y="52652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410638" y="4581128"/>
            <a:ext cx="936104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10638" y="5614785"/>
            <a:ext cx="936104" cy="388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734674" y="5679252"/>
            <a:ext cx="288032" cy="324036"/>
            <a:chOff x="3951459" y="3883147"/>
            <a:chExt cx="288032" cy="324036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4019230" y="3883147"/>
              <a:ext cx="152489" cy="32403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3951459" y="3964156"/>
              <a:ext cx="288032" cy="16201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93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82</TotalTime>
  <Words>863</Words>
  <Application>Microsoft Office PowerPoint</Application>
  <PresentationFormat>Экран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Wingdings</vt:lpstr>
      <vt:lpstr>Составная</vt:lpstr>
      <vt:lpstr>О результатах массовой оценки кадастровой стоимости объектов капитального строительства и земельных участков и роли ТПП ЧР в оптимизации стоимостной базы предприятий и предпринимателей и защите их прав</vt:lpstr>
      <vt:lpstr>Презентация PowerPoint</vt:lpstr>
      <vt:lpstr>Предварительные данные о количестве ОКСов</vt:lpstr>
      <vt:lpstr>Результаты оценки на конец августа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массовой оценки кадастровой стоимости объектов капитального строительства и земельных участков и роли ТПП ЧР в оптимизации стоимостной базы предприятий и предпринимателей и защите их прав</dc:title>
  <dc:creator>Оценщик</dc:creator>
  <cp:lastModifiedBy>Шеляпина Марина</cp:lastModifiedBy>
  <cp:revision>13</cp:revision>
  <dcterms:created xsi:type="dcterms:W3CDTF">2018-09-12T12:23:52Z</dcterms:created>
  <dcterms:modified xsi:type="dcterms:W3CDTF">2018-09-17T08:03:47Z</dcterms:modified>
</cp:coreProperties>
</file>