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0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572" y="-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CCC9DC8B-9C50-4062-A780-1E9F8B90B825}" type="datetimeFigureOut">
              <a:rPr lang="ru-RU" smtClean="0"/>
              <a:t>25.10.2018</a:t>
            </a:fld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5D35457-F3C4-4CFD-9A1C-B32A0B8D2794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C9DC8B-9C50-4062-A780-1E9F8B90B825}" type="datetimeFigureOut">
              <a:rPr lang="ru-RU" smtClean="0"/>
              <a:t>25.10.2018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5D35457-F3C4-4CFD-9A1C-B32A0B8D279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C9DC8B-9C50-4062-A780-1E9F8B90B825}" type="datetimeFigureOut">
              <a:rPr lang="ru-RU" smtClean="0"/>
              <a:t>25.10.2018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5D35457-F3C4-4CFD-9A1C-B32A0B8D279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C9DC8B-9C50-4062-A780-1E9F8B90B825}" type="datetimeFigureOut">
              <a:rPr lang="ru-RU" smtClean="0"/>
              <a:t>25.10.2018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5D35457-F3C4-4CFD-9A1C-B32A0B8D279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CCC9DC8B-9C50-4062-A780-1E9F8B90B825}" type="datetimeFigureOut">
              <a:rPr lang="ru-RU" smtClean="0"/>
              <a:t>25.10.2018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5D35457-F3C4-4CFD-9A1C-B32A0B8D2794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C9DC8B-9C50-4062-A780-1E9F8B90B825}" type="datetimeFigureOut">
              <a:rPr lang="ru-RU" smtClean="0"/>
              <a:t>25.10.2018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75D35457-F3C4-4CFD-9A1C-B32A0B8D2794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C9DC8B-9C50-4062-A780-1E9F8B90B825}" type="datetimeFigureOut">
              <a:rPr lang="ru-RU" smtClean="0"/>
              <a:t>25.10.2018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75D35457-F3C4-4CFD-9A1C-B32A0B8D279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C9DC8B-9C50-4062-A780-1E9F8B90B825}" type="datetimeFigureOut">
              <a:rPr lang="ru-RU" smtClean="0"/>
              <a:t>25.10.2018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5D35457-F3C4-4CFD-9A1C-B32A0B8D2794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C9DC8B-9C50-4062-A780-1E9F8B90B825}" type="datetimeFigureOut">
              <a:rPr lang="ru-RU" smtClean="0"/>
              <a:t>25.10.2018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5D35457-F3C4-4CFD-9A1C-B32A0B8D279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CCC9DC8B-9C50-4062-A780-1E9F8B90B825}" type="datetimeFigureOut">
              <a:rPr lang="ru-RU" smtClean="0"/>
              <a:t>25.10.2018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5D35457-F3C4-4CFD-9A1C-B32A0B8D2794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CCC9DC8B-9C50-4062-A780-1E9F8B90B825}" type="datetimeFigureOut">
              <a:rPr lang="ru-RU" smtClean="0"/>
              <a:t>25.10.2018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5D35457-F3C4-4CFD-9A1C-B32A0B8D2794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CCC9DC8B-9C50-4062-A780-1E9F8B90B825}" type="datetimeFigureOut">
              <a:rPr lang="ru-RU" smtClean="0"/>
              <a:t>25.10.2018</a:t>
            </a:fld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75D35457-F3C4-4CFD-9A1C-B32A0B8D2794}" type="slidenum">
              <a:rPr lang="ru-RU" smtClean="0"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09" r:id="rId1"/>
    <p:sldLayoutId id="2147484010" r:id="rId2"/>
    <p:sldLayoutId id="2147484011" r:id="rId3"/>
    <p:sldLayoutId id="2147484012" r:id="rId4"/>
    <p:sldLayoutId id="2147484013" r:id="rId5"/>
    <p:sldLayoutId id="2147484014" r:id="rId6"/>
    <p:sldLayoutId id="2147484015" r:id="rId7"/>
    <p:sldLayoutId id="2147484016" r:id="rId8"/>
    <p:sldLayoutId id="2147484017" r:id="rId9"/>
    <p:sldLayoutId id="2147484018" r:id="rId10"/>
    <p:sldLayoutId id="2147484019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png"/><Relationship Id="rId4" Type="http://schemas.openxmlformats.org/officeDocument/2006/relationships/image" Target="../media/image2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png"/><Relationship Id="rId4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3.png"/><Relationship Id="rId4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3.png"/><Relationship Id="rId4" Type="http://schemas.openxmlformats.org/officeDocument/2006/relationships/image" Target="../media/image2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3.png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2708920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>
                <a:effectLst/>
              </a:rPr>
              <a:t>Проблема 1. </a:t>
            </a:r>
            <a:r>
              <a:rPr lang="ru-RU" sz="3600" b="1" dirty="0" smtClean="0">
                <a:effectLst/>
              </a:rPr>
              <a:t/>
            </a:r>
            <a:br>
              <a:rPr lang="ru-RU" sz="3600" b="1" dirty="0" smtClean="0">
                <a:effectLst/>
              </a:rPr>
            </a:br>
            <a:r>
              <a:rPr lang="ru-RU" sz="3600" b="1" dirty="0" smtClean="0">
                <a:effectLst/>
              </a:rPr>
              <a:t>Ответственность </a:t>
            </a:r>
            <a:r>
              <a:rPr lang="ru-RU" sz="3600" b="1" dirty="0">
                <a:effectLst/>
              </a:rPr>
              <a:t>эксперта при проведении экспертизы</a:t>
            </a: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2420888"/>
            <a:ext cx="7992888" cy="2904728"/>
          </a:xfrm>
        </p:spPr>
        <p:txBody>
          <a:bodyPr>
            <a:normAutofit/>
          </a:bodyPr>
          <a:lstStyle/>
          <a:p>
            <a:pPr algn="just"/>
            <a:r>
              <a:rPr lang="ru-RU" sz="2400" dirty="0" smtClean="0"/>
              <a:t>Эксперт </a:t>
            </a:r>
            <a:r>
              <a:rPr lang="ru-RU" sz="2400" dirty="0"/>
              <a:t>дает подписку об уголовной </a:t>
            </a:r>
            <a:r>
              <a:rPr lang="ru-RU" sz="2400" dirty="0" smtClean="0"/>
              <a:t>ответственности. На практике ст. 307 УК РФ применяется редко. Это привело к снижению ответственности экспертов за результат своих выводов.</a:t>
            </a:r>
          </a:p>
          <a:p>
            <a:pPr algn="just"/>
            <a:r>
              <a:rPr lang="ru-RU" sz="2400" dirty="0" smtClean="0"/>
              <a:t>Имеются случаи экспертиз, основанных на ложных </a:t>
            </a:r>
            <a:r>
              <a:rPr lang="ru-RU" sz="2400" dirty="0"/>
              <a:t>выводах.</a:t>
            </a:r>
          </a:p>
          <a:p>
            <a:pPr algn="just"/>
            <a:endParaRPr lang="ru-RU" sz="2400" dirty="0">
              <a:solidFill>
                <a:schemeClr val="tx1"/>
              </a:solidFill>
            </a:endParaRPr>
          </a:p>
        </p:txBody>
      </p:sp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69539543"/>
              </p:ext>
            </p:extLst>
          </p:nvPr>
        </p:nvGraphicFramePr>
        <p:xfrm>
          <a:off x="4018976" y="5305003"/>
          <a:ext cx="1131888" cy="1076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" r:id="rId3" imgW="1711440" imgH="1686960" progId="CorelDRAW.Graphic.12">
                  <p:embed/>
                </p:oleObj>
              </mc:Choice>
              <mc:Fallback>
                <p:oleObj r:id="rId3" imgW="1711440" imgH="1686960" progId="CorelDRAW.Graphic.12">
                  <p:embed/>
                  <p:pic>
                    <p:nvPicPr>
                      <p:cNvPr id="0" name="Объект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18976" y="5305003"/>
                        <a:ext cx="1131888" cy="1076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" name="Рисунок 9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3544" b="44204"/>
          <a:stretch/>
        </p:blipFill>
        <p:spPr>
          <a:xfrm>
            <a:off x="1259632" y="6093296"/>
            <a:ext cx="6650576" cy="576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7338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98884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b="1" dirty="0">
                <a:effectLst/>
              </a:rPr>
              <a:t>Проблема 2. </a:t>
            </a:r>
            <a:r>
              <a:rPr lang="ru-RU" sz="4000" b="1" dirty="0" smtClean="0">
                <a:effectLst/>
              </a:rPr>
              <a:t/>
            </a:r>
            <a:br>
              <a:rPr lang="ru-RU" sz="4000" b="1" dirty="0" smtClean="0">
                <a:effectLst/>
              </a:rPr>
            </a:br>
            <a:r>
              <a:rPr lang="ru-RU" sz="4000" b="1" dirty="0" smtClean="0">
                <a:effectLst/>
              </a:rPr>
              <a:t>«</a:t>
            </a:r>
            <a:r>
              <a:rPr lang="ru-RU" sz="4000" b="1" dirty="0">
                <a:effectLst/>
              </a:rPr>
              <a:t>Договорные» отношения между экспертом и одной из сторон по делу</a:t>
            </a:r>
            <a:endParaRPr lang="ru-RU" sz="3200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44460" y="2420888"/>
            <a:ext cx="8280920" cy="3168352"/>
          </a:xfrm>
        </p:spPr>
        <p:txBody>
          <a:bodyPr>
            <a:normAutofit/>
          </a:bodyPr>
          <a:lstStyle/>
          <a:p>
            <a:pPr algn="just"/>
            <a:r>
              <a:rPr lang="ru-RU" sz="2400" dirty="0" smtClean="0"/>
              <a:t>Эксперт </a:t>
            </a:r>
            <a:r>
              <a:rPr lang="ru-RU" sz="2400" dirty="0"/>
              <a:t>готовит экспертизу «под клиента», в том числе на основании ложных выводов.</a:t>
            </a:r>
          </a:p>
          <a:p>
            <a:pPr algn="just"/>
            <a:r>
              <a:rPr lang="ru-RU" sz="2400" dirty="0" smtClean="0"/>
              <a:t>Эксперты </a:t>
            </a:r>
            <a:r>
              <a:rPr lang="ru-RU" sz="2400" dirty="0"/>
              <a:t>злоупотребляют сроком проведения экспертизы. Стороны, заинтересованные в затягивании сроков проведения экспертизы, договариваются с экспертом о затягивании сроков;</a:t>
            </a:r>
          </a:p>
          <a:p>
            <a:endParaRPr lang="ru-RU" dirty="0"/>
          </a:p>
        </p:txBody>
      </p:sp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32559408"/>
              </p:ext>
            </p:extLst>
          </p:nvPr>
        </p:nvGraphicFramePr>
        <p:xfrm>
          <a:off x="4018976" y="5305003"/>
          <a:ext cx="1131888" cy="1076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7" r:id="rId3" imgW="1711440" imgH="1686960" progId="CorelDRAW.Graphic.12">
                  <p:embed/>
                </p:oleObj>
              </mc:Choice>
              <mc:Fallback>
                <p:oleObj r:id="rId3" imgW="1711440" imgH="1686960" progId="CorelDRAW.Graphic.1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18976" y="5305003"/>
                        <a:ext cx="1131888" cy="1076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" name="Рисунок 8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3544" b="44204"/>
          <a:stretch/>
        </p:blipFill>
        <p:spPr>
          <a:xfrm>
            <a:off x="1259632" y="6093296"/>
            <a:ext cx="6650576" cy="576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4162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916832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>
                <a:effectLst/>
              </a:rPr>
              <a:t>Проблема 3. </a:t>
            </a:r>
            <a:r>
              <a:rPr lang="ru-RU" sz="3600" b="1" dirty="0" smtClean="0">
                <a:effectLst/>
              </a:rPr>
              <a:t/>
            </a:r>
            <a:br>
              <a:rPr lang="ru-RU" sz="3600" b="1" dirty="0" smtClean="0">
                <a:effectLst/>
              </a:rPr>
            </a:br>
            <a:r>
              <a:rPr lang="ru-RU" sz="3600" b="1" dirty="0" smtClean="0">
                <a:effectLst/>
              </a:rPr>
              <a:t>Отсутствие </a:t>
            </a:r>
            <a:r>
              <a:rPr lang="ru-RU" sz="3600" b="1" dirty="0">
                <a:effectLst/>
              </a:rPr>
              <a:t>образования экспертов в теории экспертной деятельности</a:t>
            </a:r>
            <a:r>
              <a:rPr lang="ru-RU" sz="3600" dirty="0" smtClean="0">
                <a:effectLst/>
              </a:rPr>
              <a:t>:</a:t>
            </a:r>
            <a:endParaRPr lang="ru-RU" sz="3600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4" y="2060848"/>
            <a:ext cx="8410369" cy="3384376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sz="2400" dirty="0"/>
              <a:t>В условиях тотальной загруженности государственных экспертных учреждений потребность в экспертизе покрывается за счет частнопрактикующих экспертов. При этом такие эксперты не обладают достаточными знаниями по теории экспертной деятельности.</a:t>
            </a:r>
          </a:p>
          <a:p>
            <a:pPr algn="just"/>
            <a:r>
              <a:rPr lang="ru-RU" sz="2400" dirty="0"/>
              <a:t>При проведении </a:t>
            </a:r>
            <a:r>
              <a:rPr lang="ru-RU" sz="2400" u="sng" dirty="0"/>
              <a:t>оценочных</a:t>
            </a:r>
            <a:r>
              <a:rPr lang="ru-RU" sz="2400" dirty="0"/>
              <a:t> судебных экспертиз Эксперты-оценщики игнорируют требования Федерального закона от 31 мая 2001 г. N 73-ФЗ "О государственной судебно-экспертной деятельности в Российской Федерации". Их заключения представляют собой отчет об оценке, что является грубым нарушением</a:t>
            </a:r>
            <a:r>
              <a:rPr lang="ru-RU" sz="2400" dirty="0" smtClean="0"/>
              <a:t>.</a:t>
            </a:r>
            <a:endParaRPr lang="ru-RU" sz="2400" dirty="0"/>
          </a:p>
        </p:txBody>
      </p:sp>
      <p:graphicFrame>
        <p:nvGraphicFramePr>
          <p:cNvPr id="11" name="Объект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32559408"/>
              </p:ext>
            </p:extLst>
          </p:nvPr>
        </p:nvGraphicFramePr>
        <p:xfrm>
          <a:off x="4018976" y="5305003"/>
          <a:ext cx="1131888" cy="1076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" r:id="rId3" imgW="1711440" imgH="1686960" progId="CorelDRAW.Graphic.12">
                  <p:embed/>
                </p:oleObj>
              </mc:Choice>
              <mc:Fallback>
                <p:oleObj r:id="rId3" imgW="1711440" imgH="1686960" progId="CorelDRAW.Graphic.1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18976" y="5305003"/>
                        <a:ext cx="1131888" cy="1076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2" name="Рисунок 11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3544" b="44204"/>
          <a:stretch/>
        </p:blipFill>
        <p:spPr>
          <a:xfrm>
            <a:off x="1259632" y="6093296"/>
            <a:ext cx="6650576" cy="576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2232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40768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>
                <a:effectLst/>
              </a:rPr>
              <a:t>Проблема 4. </a:t>
            </a:r>
            <a:r>
              <a:rPr lang="ru-RU" sz="3600" b="1" dirty="0" smtClean="0">
                <a:effectLst/>
              </a:rPr>
              <a:t/>
            </a:r>
            <a:br>
              <a:rPr lang="ru-RU" sz="3600" b="1" dirty="0" smtClean="0">
                <a:effectLst/>
              </a:rPr>
            </a:br>
            <a:r>
              <a:rPr lang="ru-RU" sz="3600" b="1" dirty="0" smtClean="0">
                <a:effectLst/>
              </a:rPr>
              <a:t>Квалификация экспертов-оценщиков</a:t>
            </a:r>
            <a:endParaRPr lang="ru-RU" sz="3600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539552" y="1844825"/>
            <a:ext cx="8352928" cy="3600400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ru-RU" dirty="0"/>
              <a:t>В соответствии с Федеральным законом от 29 июля 1998 г. N 135-ФЗ "Об оценочной деятельности в Российской Федерации" </a:t>
            </a:r>
          </a:p>
          <a:p>
            <a:pPr algn="just"/>
            <a:r>
              <a:rPr lang="ru-RU" dirty="0"/>
              <a:t>«Субъектами оценочной деятельности признаются физические лица, являющиеся членами одной из саморегулируемых организаций оценщиков и застраховавшие свою ответственность в соответствии с требованиями закона».</a:t>
            </a:r>
          </a:p>
          <a:p>
            <a:pPr algn="just"/>
            <a:r>
              <a:rPr lang="ru-RU" dirty="0"/>
              <a:t>Полагаем, что к эксперту, который проводит оценочную судебную экспертизу следует предъявлять те же требования.</a:t>
            </a:r>
          </a:p>
          <a:p>
            <a:endParaRPr lang="ru-RU" dirty="0"/>
          </a:p>
        </p:txBody>
      </p:sp>
      <p:graphicFrame>
        <p:nvGraphicFramePr>
          <p:cNvPr id="9" name="Объект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32559408"/>
              </p:ext>
            </p:extLst>
          </p:nvPr>
        </p:nvGraphicFramePr>
        <p:xfrm>
          <a:off x="4018976" y="5305003"/>
          <a:ext cx="1131888" cy="1076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" r:id="rId3" imgW="1711440" imgH="1686960" progId="CorelDRAW.Graphic.12">
                  <p:embed/>
                </p:oleObj>
              </mc:Choice>
              <mc:Fallback>
                <p:oleObj r:id="rId3" imgW="1711440" imgH="1686960" progId="CorelDRAW.Graphic.1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18976" y="5305003"/>
                        <a:ext cx="1131888" cy="1076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" name="Рисунок 9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3544" b="44204"/>
          <a:stretch/>
        </p:blipFill>
        <p:spPr>
          <a:xfrm>
            <a:off x="1259632" y="6093296"/>
            <a:ext cx="6650576" cy="576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9813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556792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>
                <a:effectLst/>
              </a:rPr>
              <a:t>Проблема 5. </a:t>
            </a:r>
            <a:r>
              <a:rPr lang="ru-RU" sz="3600" b="1" dirty="0" smtClean="0">
                <a:effectLst/>
              </a:rPr>
              <a:t/>
            </a:r>
            <a:br>
              <a:rPr lang="ru-RU" sz="3600" b="1" dirty="0" smtClean="0">
                <a:effectLst/>
              </a:rPr>
            </a:br>
            <a:r>
              <a:rPr lang="ru-RU" sz="3600" b="1" dirty="0" smtClean="0">
                <a:effectLst/>
              </a:rPr>
              <a:t>Отсутствие </a:t>
            </a:r>
            <a:r>
              <a:rPr lang="ru-RU" sz="3600" b="1" dirty="0">
                <a:effectLst/>
              </a:rPr>
              <a:t>реестра судебных экспертов</a:t>
            </a:r>
            <a:endParaRPr lang="ru-RU" sz="3600" dirty="0">
              <a:effectLst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6914" y="1556792"/>
            <a:ext cx="8376012" cy="3816423"/>
          </a:xfrm>
        </p:spPr>
        <p:txBody>
          <a:bodyPr>
            <a:normAutofit/>
          </a:bodyPr>
          <a:lstStyle/>
          <a:p>
            <a:pPr algn="just"/>
            <a:r>
              <a:rPr lang="ru-RU" sz="2400" dirty="0"/>
              <a:t>В настоящее время отсутствует реестр экспертов, которые осуществляют экспертную деятельности в области оценки и строительно-технической экспертизы. В результате выбор экспертов производится субъективно.</a:t>
            </a:r>
          </a:p>
          <a:p>
            <a:pPr algn="just"/>
            <a:r>
              <a:rPr lang="ru-RU" sz="2400" dirty="0"/>
              <a:t>Наличие реестра экспертов, а в последствии рейтинга экспертов, даст возможность судьям, органам следствия, иным заинтересованным лицам, объективно подходить к назначению экспертов по соответствующим направлениям экспертной деятельности.</a:t>
            </a:r>
          </a:p>
          <a:p>
            <a:endParaRPr lang="ru-RU" dirty="0"/>
          </a:p>
        </p:txBody>
      </p:sp>
      <p:graphicFrame>
        <p:nvGraphicFramePr>
          <p:cNvPr id="9" name="Объект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32559408"/>
              </p:ext>
            </p:extLst>
          </p:nvPr>
        </p:nvGraphicFramePr>
        <p:xfrm>
          <a:off x="4018976" y="5305003"/>
          <a:ext cx="1131888" cy="1076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4" r:id="rId3" imgW="1711440" imgH="1686960" progId="CorelDRAW.Graphic.12">
                  <p:embed/>
                </p:oleObj>
              </mc:Choice>
              <mc:Fallback>
                <p:oleObj r:id="rId3" imgW="1711440" imgH="1686960" progId="CorelDRAW.Graphic.1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18976" y="5305003"/>
                        <a:ext cx="1131888" cy="1076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" name="Рисунок 9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3544" b="44204"/>
          <a:stretch/>
        </p:blipFill>
        <p:spPr>
          <a:xfrm>
            <a:off x="1259632" y="6093296"/>
            <a:ext cx="6650576" cy="576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0378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84</TotalTime>
  <Words>278</Words>
  <Application>Microsoft Office PowerPoint</Application>
  <PresentationFormat>Экран (4:3)</PresentationFormat>
  <Paragraphs>16</Paragraphs>
  <Slides>5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7" baseType="lpstr">
      <vt:lpstr>Литейная</vt:lpstr>
      <vt:lpstr>CorelDRAW.Graphic.12</vt:lpstr>
      <vt:lpstr>Проблема 1.  Ответственность эксперта при проведении экспертизы </vt:lpstr>
      <vt:lpstr>Проблема 2.  «Договорные» отношения между экспертом и одной из сторон по делу</vt:lpstr>
      <vt:lpstr>Проблема 3.  Отсутствие образования экспертов в теории экспертной деятельности:</vt:lpstr>
      <vt:lpstr>Проблема 4.  Квалификация экспертов-оценщиков</vt:lpstr>
      <vt:lpstr>Проблема 5.  Отсутствие реестра судебных экспертов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Оценка как область предпринимательской деятельности переживает не простые времена.</dc:title>
  <dc:creator>Оценщик</dc:creator>
  <cp:lastModifiedBy>Валерий</cp:lastModifiedBy>
  <cp:revision>12</cp:revision>
  <dcterms:created xsi:type="dcterms:W3CDTF">2018-10-24T06:59:41Z</dcterms:created>
  <dcterms:modified xsi:type="dcterms:W3CDTF">2018-10-24T21:14:45Z</dcterms:modified>
</cp:coreProperties>
</file>