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9C2A47-6AC9-4352-9D1A-C53D00127A45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DCBCBA-C2A6-4FA2-83EA-8B869C23432E}">
      <dgm:prSet phldrT="[Текст]"/>
      <dgm:spPr/>
      <dgm:t>
        <a:bodyPr/>
        <a:lstStyle/>
        <a:p>
          <a:r>
            <a:rPr lang="ru-RU" dirty="0" smtClean="0"/>
            <a:t>Высокие требования</a:t>
          </a:r>
          <a:endParaRPr lang="ru-RU" dirty="0"/>
        </a:p>
      </dgm:t>
    </dgm:pt>
    <dgm:pt modelId="{2564608A-5344-4B49-BDC9-A97FF102FFA3}" type="parTrans" cxnId="{393DCC26-6F5A-417D-A541-1A8BBC66AE39}">
      <dgm:prSet/>
      <dgm:spPr/>
      <dgm:t>
        <a:bodyPr/>
        <a:lstStyle/>
        <a:p>
          <a:endParaRPr lang="ru-RU"/>
        </a:p>
      </dgm:t>
    </dgm:pt>
    <dgm:pt modelId="{CA477B43-FE0C-4B15-B870-0FBAAF3DFA12}" type="sibTrans" cxnId="{393DCC26-6F5A-417D-A541-1A8BBC66AE39}">
      <dgm:prSet/>
      <dgm:spPr/>
      <dgm:t>
        <a:bodyPr/>
        <a:lstStyle/>
        <a:p>
          <a:endParaRPr lang="ru-RU"/>
        </a:p>
      </dgm:t>
    </dgm:pt>
    <dgm:pt modelId="{13B01F48-28D2-4ACA-9EC5-B0CA8ECDF9BF}">
      <dgm:prSet phldrT="[Текст]" custT="1"/>
      <dgm:spPr/>
      <dgm:t>
        <a:bodyPr/>
        <a:lstStyle/>
        <a:p>
          <a:r>
            <a:rPr lang="ru-RU" sz="1800" u="sng" dirty="0" smtClean="0"/>
            <a:t>Обязательная проверка</a:t>
          </a:r>
          <a:r>
            <a:rPr lang="ru-RU" sz="1800" dirty="0" smtClean="0"/>
            <a:t>:</a:t>
          </a:r>
          <a:endParaRPr lang="ru-RU" sz="1800" dirty="0"/>
        </a:p>
      </dgm:t>
    </dgm:pt>
    <dgm:pt modelId="{8BF71360-F48F-491B-A293-1CF068F25F97}" type="parTrans" cxnId="{8AD3A3D3-40C0-46B9-B845-20BBCAA02616}">
      <dgm:prSet/>
      <dgm:spPr/>
      <dgm:t>
        <a:bodyPr/>
        <a:lstStyle/>
        <a:p>
          <a:endParaRPr lang="ru-RU"/>
        </a:p>
      </dgm:t>
    </dgm:pt>
    <dgm:pt modelId="{06642031-4149-4ABB-B1DA-D48D8CE6421E}" type="sibTrans" cxnId="{8AD3A3D3-40C0-46B9-B845-20BBCAA02616}">
      <dgm:prSet/>
      <dgm:spPr/>
      <dgm:t>
        <a:bodyPr/>
        <a:lstStyle/>
        <a:p>
          <a:endParaRPr lang="ru-RU"/>
        </a:p>
      </dgm:t>
    </dgm:pt>
    <dgm:pt modelId="{8FA9B290-63C4-48AD-AF2B-CED035BC76E0}">
      <dgm:prSet phldrT="[Текст]"/>
      <dgm:spPr/>
      <dgm:t>
        <a:bodyPr/>
        <a:lstStyle/>
        <a:p>
          <a:r>
            <a:rPr lang="ru-RU" dirty="0" smtClean="0"/>
            <a:t>Средние требования</a:t>
          </a:r>
          <a:endParaRPr lang="ru-RU" dirty="0"/>
        </a:p>
      </dgm:t>
    </dgm:pt>
    <dgm:pt modelId="{068D8ADC-1C93-4102-B07B-973DA0B84AB3}" type="parTrans" cxnId="{D1AD50EF-9AA6-4CD5-A746-1BB5A55067E0}">
      <dgm:prSet/>
      <dgm:spPr/>
      <dgm:t>
        <a:bodyPr/>
        <a:lstStyle/>
        <a:p>
          <a:endParaRPr lang="ru-RU"/>
        </a:p>
      </dgm:t>
    </dgm:pt>
    <dgm:pt modelId="{D7509BB7-DB0C-40E3-8307-FCDCE8313876}" type="sibTrans" cxnId="{D1AD50EF-9AA6-4CD5-A746-1BB5A55067E0}">
      <dgm:prSet/>
      <dgm:spPr/>
      <dgm:t>
        <a:bodyPr/>
        <a:lstStyle/>
        <a:p>
          <a:endParaRPr lang="ru-RU"/>
        </a:p>
      </dgm:t>
    </dgm:pt>
    <dgm:pt modelId="{3E6D963E-2BC8-4DDC-A905-2739F1CB9CE3}">
      <dgm:prSet phldrT="[Текст]" custT="1"/>
      <dgm:spPr/>
      <dgm:t>
        <a:bodyPr/>
        <a:lstStyle/>
        <a:p>
          <a:r>
            <a:rPr lang="ru-RU" sz="1800" u="sng" dirty="0" smtClean="0"/>
            <a:t>Проверка возможна</a:t>
          </a:r>
          <a:r>
            <a:rPr lang="ru-RU" sz="1800" dirty="0" smtClean="0"/>
            <a:t>:</a:t>
          </a:r>
          <a:endParaRPr lang="ru-RU" sz="1800" dirty="0"/>
        </a:p>
      </dgm:t>
    </dgm:pt>
    <dgm:pt modelId="{F6BC77DB-19E8-4FF3-AD6B-2CCA1879BF8B}" type="parTrans" cxnId="{A4B7542A-3A68-4FC7-81A6-09B74DDD5A07}">
      <dgm:prSet/>
      <dgm:spPr/>
      <dgm:t>
        <a:bodyPr/>
        <a:lstStyle/>
        <a:p>
          <a:endParaRPr lang="ru-RU"/>
        </a:p>
      </dgm:t>
    </dgm:pt>
    <dgm:pt modelId="{E2B4CBFC-EA3B-497D-82D6-9835CB94BA54}" type="sibTrans" cxnId="{A4B7542A-3A68-4FC7-81A6-09B74DDD5A07}">
      <dgm:prSet/>
      <dgm:spPr/>
      <dgm:t>
        <a:bodyPr/>
        <a:lstStyle/>
        <a:p>
          <a:endParaRPr lang="ru-RU"/>
        </a:p>
      </dgm:t>
    </dgm:pt>
    <dgm:pt modelId="{F4B0D69B-4947-4C36-9597-4DCB532AA1D9}">
      <dgm:prSet phldrT="[Текст]" custT="1"/>
      <dgm:spPr/>
      <dgm:t>
        <a:bodyPr/>
        <a:lstStyle/>
        <a:p>
          <a:r>
            <a:rPr lang="ru-RU" sz="1800" dirty="0" smtClean="0"/>
            <a:t>Оценка в рамках банкротства  (нет участия государства)</a:t>
          </a:r>
          <a:endParaRPr lang="ru-RU" sz="1800" dirty="0"/>
        </a:p>
      </dgm:t>
    </dgm:pt>
    <dgm:pt modelId="{1B4352C5-C94F-4B72-8C54-6BB4F9AF2BC4}" type="parTrans" cxnId="{A3B83061-46A1-4476-9E2C-E85486BBF8BE}">
      <dgm:prSet/>
      <dgm:spPr/>
      <dgm:t>
        <a:bodyPr/>
        <a:lstStyle/>
        <a:p>
          <a:endParaRPr lang="ru-RU"/>
        </a:p>
      </dgm:t>
    </dgm:pt>
    <dgm:pt modelId="{F8E7CEB7-0ADF-4017-B2F5-AEB4667B13D8}" type="sibTrans" cxnId="{A3B83061-46A1-4476-9E2C-E85486BBF8BE}">
      <dgm:prSet/>
      <dgm:spPr/>
      <dgm:t>
        <a:bodyPr/>
        <a:lstStyle/>
        <a:p>
          <a:endParaRPr lang="ru-RU"/>
        </a:p>
      </dgm:t>
    </dgm:pt>
    <dgm:pt modelId="{0820B180-43D5-413E-B2CE-4152BF967CB0}">
      <dgm:prSet phldrT="[Текст]"/>
      <dgm:spPr/>
      <dgm:t>
        <a:bodyPr/>
        <a:lstStyle/>
        <a:p>
          <a:r>
            <a:rPr lang="ru-RU" dirty="0" smtClean="0"/>
            <a:t>Низкие требования</a:t>
          </a:r>
          <a:endParaRPr lang="ru-RU" dirty="0"/>
        </a:p>
      </dgm:t>
    </dgm:pt>
    <dgm:pt modelId="{B89FD00D-4335-4C72-B6FE-9429EB294B68}" type="parTrans" cxnId="{DA2BC91E-61C9-42E4-AEE2-B82788BB6856}">
      <dgm:prSet/>
      <dgm:spPr/>
      <dgm:t>
        <a:bodyPr/>
        <a:lstStyle/>
        <a:p>
          <a:endParaRPr lang="ru-RU"/>
        </a:p>
      </dgm:t>
    </dgm:pt>
    <dgm:pt modelId="{1860F10E-44B5-4705-9A47-E26BDC0BD206}" type="sibTrans" cxnId="{DA2BC91E-61C9-42E4-AEE2-B82788BB6856}">
      <dgm:prSet/>
      <dgm:spPr/>
      <dgm:t>
        <a:bodyPr/>
        <a:lstStyle/>
        <a:p>
          <a:endParaRPr lang="ru-RU"/>
        </a:p>
      </dgm:t>
    </dgm:pt>
    <dgm:pt modelId="{91412B7F-8FA6-4443-BA1C-1E8F97B788A4}">
      <dgm:prSet phldrT="[Текст]" custT="1"/>
      <dgm:spPr/>
      <dgm:t>
        <a:bodyPr/>
        <a:lstStyle/>
        <a:p>
          <a:r>
            <a:rPr lang="ru-RU" sz="1800" dirty="0" smtClean="0"/>
            <a:t>Оценка для органов власти</a:t>
          </a:r>
          <a:endParaRPr lang="ru-RU" sz="1800" dirty="0"/>
        </a:p>
      </dgm:t>
    </dgm:pt>
    <dgm:pt modelId="{D4D525D0-9AF5-493E-BE19-AAE11257E580}" type="parTrans" cxnId="{66ACEBE5-FAEE-41F6-9B19-A043A46EC3C0}">
      <dgm:prSet/>
      <dgm:spPr/>
      <dgm:t>
        <a:bodyPr/>
        <a:lstStyle/>
        <a:p>
          <a:endParaRPr lang="ru-RU"/>
        </a:p>
      </dgm:t>
    </dgm:pt>
    <dgm:pt modelId="{70D247F1-FED8-4D32-BEAC-3466F3323F44}" type="sibTrans" cxnId="{66ACEBE5-FAEE-41F6-9B19-A043A46EC3C0}">
      <dgm:prSet/>
      <dgm:spPr/>
      <dgm:t>
        <a:bodyPr/>
        <a:lstStyle/>
        <a:p>
          <a:endParaRPr lang="ru-RU"/>
        </a:p>
      </dgm:t>
    </dgm:pt>
    <dgm:pt modelId="{323F8593-6881-46AD-95AB-39655B81368C}">
      <dgm:prSet phldrT="[Текст]" custT="1"/>
      <dgm:spPr/>
      <dgm:t>
        <a:bodyPr/>
        <a:lstStyle/>
        <a:p>
          <a:r>
            <a:rPr lang="ru-RU" sz="1800" dirty="0" smtClean="0"/>
            <a:t>Банк России</a:t>
          </a:r>
          <a:endParaRPr lang="ru-RU" sz="1800" dirty="0"/>
        </a:p>
      </dgm:t>
    </dgm:pt>
    <dgm:pt modelId="{5BB3222F-A79F-4903-854A-D265275B243A}" type="parTrans" cxnId="{85251AB9-2540-479B-B66E-E1A49596209C}">
      <dgm:prSet/>
      <dgm:spPr/>
      <dgm:t>
        <a:bodyPr/>
        <a:lstStyle/>
        <a:p>
          <a:endParaRPr lang="ru-RU"/>
        </a:p>
      </dgm:t>
    </dgm:pt>
    <dgm:pt modelId="{F15BF4A6-46A3-4C33-BE69-6C786BE783CD}" type="sibTrans" cxnId="{85251AB9-2540-479B-B66E-E1A49596209C}">
      <dgm:prSet/>
      <dgm:spPr/>
      <dgm:t>
        <a:bodyPr/>
        <a:lstStyle/>
        <a:p>
          <a:endParaRPr lang="ru-RU"/>
        </a:p>
      </dgm:t>
    </dgm:pt>
    <dgm:pt modelId="{04C8F06D-E7CD-4C59-80B6-5BECD52BA6FF}">
      <dgm:prSet phldrT="[Текст]" custT="1"/>
      <dgm:spPr/>
      <dgm:t>
        <a:bodyPr/>
        <a:lstStyle/>
        <a:p>
          <a:r>
            <a:rPr lang="ru-RU" sz="1800" dirty="0" smtClean="0"/>
            <a:t>Комиссия по оспариванию</a:t>
          </a:r>
          <a:endParaRPr lang="ru-RU" sz="1800" dirty="0"/>
        </a:p>
      </dgm:t>
    </dgm:pt>
    <dgm:pt modelId="{C6241F3D-FDF6-4D5A-899C-C6F4A901F4F4}" type="parTrans" cxnId="{837F4BA5-0AF6-45C3-8067-D4672BF7DF84}">
      <dgm:prSet/>
      <dgm:spPr/>
      <dgm:t>
        <a:bodyPr/>
        <a:lstStyle/>
        <a:p>
          <a:endParaRPr lang="ru-RU"/>
        </a:p>
      </dgm:t>
    </dgm:pt>
    <dgm:pt modelId="{FB2D5F2C-7842-4AFB-B040-409A2D4D8FA6}" type="sibTrans" cxnId="{837F4BA5-0AF6-45C3-8067-D4672BF7DF84}">
      <dgm:prSet/>
      <dgm:spPr/>
      <dgm:t>
        <a:bodyPr/>
        <a:lstStyle/>
        <a:p>
          <a:endParaRPr lang="ru-RU"/>
        </a:p>
      </dgm:t>
    </dgm:pt>
    <dgm:pt modelId="{1D10CE13-0D6E-42E1-AC4D-592E5E8E53F0}">
      <dgm:prSet phldrT="[Текст]" custT="1"/>
      <dgm:spPr/>
      <dgm:t>
        <a:bodyPr/>
        <a:lstStyle/>
        <a:p>
          <a:endParaRPr lang="ru-RU" sz="1600" dirty="0"/>
        </a:p>
      </dgm:t>
    </dgm:pt>
    <dgm:pt modelId="{C41ECBDB-3EC3-4C4F-AA3A-C36B7882BF8D}" type="parTrans" cxnId="{9DEDEEEF-ACD2-4D7B-905F-25001048A120}">
      <dgm:prSet/>
      <dgm:spPr/>
      <dgm:t>
        <a:bodyPr/>
        <a:lstStyle/>
        <a:p>
          <a:endParaRPr lang="ru-RU"/>
        </a:p>
      </dgm:t>
    </dgm:pt>
    <dgm:pt modelId="{4379540F-C85F-4743-8CE0-5E4B481D64DF}" type="sibTrans" cxnId="{9DEDEEEF-ACD2-4D7B-905F-25001048A120}">
      <dgm:prSet/>
      <dgm:spPr/>
      <dgm:t>
        <a:bodyPr/>
        <a:lstStyle/>
        <a:p>
          <a:endParaRPr lang="ru-RU"/>
        </a:p>
      </dgm:t>
    </dgm:pt>
    <dgm:pt modelId="{D8342B4E-E241-419B-9B02-3FB98FAEB788}">
      <dgm:prSet phldrT="[Текст]" custT="1"/>
      <dgm:spPr/>
      <dgm:t>
        <a:bodyPr/>
        <a:lstStyle/>
        <a:p>
          <a:r>
            <a:rPr lang="ru-RU" sz="1800" dirty="0" smtClean="0"/>
            <a:t>Органы </a:t>
          </a:r>
          <a:r>
            <a:rPr lang="ru-RU" sz="1800" dirty="0" err="1" smtClean="0"/>
            <a:t>Росимущества</a:t>
          </a:r>
          <a:endParaRPr lang="ru-RU" sz="1800" dirty="0"/>
        </a:p>
      </dgm:t>
    </dgm:pt>
    <dgm:pt modelId="{675813B4-AD8B-4F6D-9362-ADF51CDA8DDA}" type="parTrans" cxnId="{717BBBD0-5338-41AF-945C-2CDB34024199}">
      <dgm:prSet/>
      <dgm:spPr/>
      <dgm:t>
        <a:bodyPr/>
        <a:lstStyle/>
        <a:p>
          <a:endParaRPr lang="ru-RU"/>
        </a:p>
      </dgm:t>
    </dgm:pt>
    <dgm:pt modelId="{5D4DF2E7-9ADF-4842-8A33-6EABD76E61E5}" type="sibTrans" cxnId="{717BBBD0-5338-41AF-945C-2CDB34024199}">
      <dgm:prSet/>
      <dgm:spPr/>
      <dgm:t>
        <a:bodyPr/>
        <a:lstStyle/>
        <a:p>
          <a:endParaRPr lang="ru-RU"/>
        </a:p>
      </dgm:t>
    </dgm:pt>
    <dgm:pt modelId="{7460CFC0-FAE3-4DB1-9910-9762ABC0DD0D}">
      <dgm:prSet phldrT="[Текст]" custT="1"/>
      <dgm:spPr/>
      <dgm:t>
        <a:bodyPr/>
        <a:lstStyle/>
        <a:p>
          <a:r>
            <a:rPr lang="ru-RU" sz="1800" dirty="0" smtClean="0"/>
            <a:t>Оценка объектов в рамках имущественных споров</a:t>
          </a:r>
          <a:endParaRPr lang="ru-RU" sz="1800" dirty="0"/>
        </a:p>
      </dgm:t>
    </dgm:pt>
    <dgm:pt modelId="{64BE1C75-635B-4739-92FE-754A806D9473}" type="parTrans" cxnId="{7FA78C9B-768A-49CD-A41F-1689F4D67E65}">
      <dgm:prSet/>
      <dgm:spPr/>
      <dgm:t>
        <a:bodyPr/>
        <a:lstStyle/>
        <a:p>
          <a:endParaRPr lang="ru-RU"/>
        </a:p>
      </dgm:t>
    </dgm:pt>
    <dgm:pt modelId="{0FAD6C05-78D5-4765-8B5B-17C9AF79EF19}" type="sibTrans" cxnId="{7FA78C9B-768A-49CD-A41F-1689F4D67E65}">
      <dgm:prSet/>
      <dgm:spPr/>
      <dgm:t>
        <a:bodyPr/>
        <a:lstStyle/>
        <a:p>
          <a:endParaRPr lang="ru-RU"/>
        </a:p>
      </dgm:t>
    </dgm:pt>
    <dgm:pt modelId="{1D49C97A-A0D2-469D-8053-A3F3F7566465}">
      <dgm:prSet phldrT="[Текст]" custT="1"/>
      <dgm:spPr/>
      <dgm:t>
        <a:bodyPr/>
        <a:lstStyle/>
        <a:p>
          <a:r>
            <a:rPr lang="ru-RU" sz="1800" dirty="0" smtClean="0"/>
            <a:t>Банки (оценка залогов)</a:t>
          </a:r>
          <a:endParaRPr lang="ru-RU" sz="1800" dirty="0"/>
        </a:p>
      </dgm:t>
    </dgm:pt>
    <dgm:pt modelId="{03B09F96-845F-47F5-AA6E-3C9743630E2A}" type="parTrans" cxnId="{9F74085B-4A72-4395-91BE-9C24000C58FF}">
      <dgm:prSet/>
      <dgm:spPr/>
      <dgm:t>
        <a:bodyPr/>
        <a:lstStyle/>
        <a:p>
          <a:endParaRPr lang="ru-RU"/>
        </a:p>
      </dgm:t>
    </dgm:pt>
    <dgm:pt modelId="{59C61ACE-4EB5-401D-A93B-67760013D6F6}" type="sibTrans" cxnId="{9F74085B-4A72-4395-91BE-9C24000C58FF}">
      <dgm:prSet/>
      <dgm:spPr/>
      <dgm:t>
        <a:bodyPr/>
        <a:lstStyle/>
        <a:p>
          <a:endParaRPr lang="ru-RU"/>
        </a:p>
      </dgm:t>
    </dgm:pt>
    <dgm:pt modelId="{3919612A-6233-4EF5-AEA1-0F302565517B}">
      <dgm:prSet phldrT="[Текст]" custT="1"/>
      <dgm:spPr/>
      <dgm:t>
        <a:bodyPr/>
        <a:lstStyle/>
        <a:p>
          <a:r>
            <a:rPr lang="ru-RU" sz="1800" u="sng" dirty="0" smtClean="0"/>
            <a:t>Нет проверки</a:t>
          </a:r>
          <a:r>
            <a:rPr lang="ru-RU" sz="1800" dirty="0" smtClean="0"/>
            <a:t>:</a:t>
          </a:r>
          <a:endParaRPr lang="ru-RU" sz="1800" dirty="0"/>
        </a:p>
      </dgm:t>
    </dgm:pt>
    <dgm:pt modelId="{B54A2BBC-A657-4B43-AC90-39D7E391CCB5}" type="parTrans" cxnId="{8B52B288-E050-427A-B1D5-36AAAE574B90}">
      <dgm:prSet/>
      <dgm:spPr/>
      <dgm:t>
        <a:bodyPr/>
        <a:lstStyle/>
        <a:p>
          <a:endParaRPr lang="ru-RU"/>
        </a:p>
      </dgm:t>
    </dgm:pt>
    <dgm:pt modelId="{AAFBDFEC-C353-4F5D-AF30-7357C81B5C9D}" type="sibTrans" cxnId="{8B52B288-E050-427A-B1D5-36AAAE574B90}">
      <dgm:prSet/>
      <dgm:spPr/>
      <dgm:t>
        <a:bodyPr/>
        <a:lstStyle/>
        <a:p>
          <a:endParaRPr lang="ru-RU"/>
        </a:p>
      </dgm:t>
    </dgm:pt>
    <dgm:pt modelId="{027BF3C2-F85E-4B54-8670-ECE36629DAC4}">
      <dgm:prSet phldrT="[Текст]" custT="1"/>
      <dgm:spPr/>
      <dgm:t>
        <a:bodyPr/>
        <a:lstStyle/>
        <a:p>
          <a:r>
            <a:rPr lang="ru-RU" sz="1800" dirty="0" smtClean="0"/>
            <a:t>Оценка для собственника</a:t>
          </a:r>
          <a:endParaRPr lang="ru-RU" sz="1800" dirty="0"/>
        </a:p>
      </dgm:t>
    </dgm:pt>
    <dgm:pt modelId="{703645E9-0036-4177-A1D4-6EB698B3C071}" type="parTrans" cxnId="{F9DCFA60-FA46-4333-840B-A5CD67B5A1EB}">
      <dgm:prSet/>
      <dgm:spPr/>
      <dgm:t>
        <a:bodyPr/>
        <a:lstStyle/>
        <a:p>
          <a:endParaRPr lang="ru-RU"/>
        </a:p>
      </dgm:t>
    </dgm:pt>
    <dgm:pt modelId="{507FDDA1-CBD9-4F8B-ADB1-757D7FB92898}" type="sibTrans" cxnId="{F9DCFA60-FA46-4333-840B-A5CD67B5A1EB}">
      <dgm:prSet/>
      <dgm:spPr/>
      <dgm:t>
        <a:bodyPr/>
        <a:lstStyle/>
        <a:p>
          <a:endParaRPr lang="ru-RU"/>
        </a:p>
      </dgm:t>
    </dgm:pt>
    <dgm:pt modelId="{AAE016AD-5AE5-4E2A-89BF-33990BF0E503}">
      <dgm:prSet phldrT="[Текст]" custT="1"/>
      <dgm:spPr/>
      <dgm:t>
        <a:bodyPr/>
        <a:lstStyle/>
        <a:p>
          <a:r>
            <a:rPr lang="ru-RU" sz="1800" dirty="0" smtClean="0"/>
            <a:t>Наследство</a:t>
          </a:r>
          <a:endParaRPr lang="ru-RU" sz="1800" dirty="0"/>
        </a:p>
      </dgm:t>
    </dgm:pt>
    <dgm:pt modelId="{B894FB62-9FCD-45D2-9BF9-934EF37B723B}" type="parTrans" cxnId="{8044B956-D5C4-4FE7-AC16-015D430A8D20}">
      <dgm:prSet/>
      <dgm:spPr/>
      <dgm:t>
        <a:bodyPr/>
        <a:lstStyle/>
        <a:p>
          <a:endParaRPr lang="ru-RU"/>
        </a:p>
      </dgm:t>
    </dgm:pt>
    <dgm:pt modelId="{89532575-B0DA-45D6-A45A-90C85F959622}" type="sibTrans" cxnId="{8044B956-D5C4-4FE7-AC16-015D430A8D20}">
      <dgm:prSet/>
      <dgm:spPr/>
      <dgm:t>
        <a:bodyPr/>
        <a:lstStyle/>
        <a:p>
          <a:endParaRPr lang="ru-RU"/>
        </a:p>
      </dgm:t>
    </dgm:pt>
    <dgm:pt modelId="{ED1DA257-0E78-49CF-A8C5-32E44D14BCDF}">
      <dgm:prSet phldrT="[Текст]" custT="1"/>
      <dgm:spPr/>
      <dgm:t>
        <a:bodyPr/>
        <a:lstStyle/>
        <a:p>
          <a:endParaRPr lang="ru-RU" sz="1800" dirty="0"/>
        </a:p>
      </dgm:t>
    </dgm:pt>
    <dgm:pt modelId="{01706E5E-E73A-4E24-986A-798D047573AA}" type="parTrans" cxnId="{FE88E549-F895-45C3-8C0F-6A338948DF28}">
      <dgm:prSet/>
      <dgm:spPr/>
      <dgm:t>
        <a:bodyPr/>
        <a:lstStyle/>
        <a:p>
          <a:endParaRPr lang="ru-RU"/>
        </a:p>
      </dgm:t>
    </dgm:pt>
    <dgm:pt modelId="{EB5DFE0A-99DA-4202-99C2-9E8E3576AA91}" type="sibTrans" cxnId="{FE88E549-F895-45C3-8C0F-6A338948DF28}">
      <dgm:prSet/>
      <dgm:spPr/>
      <dgm:t>
        <a:bodyPr/>
        <a:lstStyle/>
        <a:p>
          <a:endParaRPr lang="ru-RU"/>
        </a:p>
      </dgm:t>
    </dgm:pt>
    <dgm:pt modelId="{D588B94C-73AF-48C6-8E9D-8F7626A23EBE}" type="pres">
      <dgm:prSet presAssocID="{CB9C2A47-6AC9-4352-9D1A-C53D00127A45}" presName="linearFlow" presStyleCnt="0">
        <dgm:presLayoutVars>
          <dgm:dir/>
          <dgm:animLvl val="lvl"/>
          <dgm:resizeHandles/>
        </dgm:presLayoutVars>
      </dgm:prSet>
      <dgm:spPr/>
    </dgm:pt>
    <dgm:pt modelId="{5D8632E6-41DF-4E4C-B8E2-CF7A29BAE005}" type="pres">
      <dgm:prSet presAssocID="{D5DCBCBA-C2A6-4FA2-83EA-8B869C23432E}" presName="compositeNode" presStyleCnt="0">
        <dgm:presLayoutVars>
          <dgm:bulletEnabled val="1"/>
        </dgm:presLayoutVars>
      </dgm:prSet>
      <dgm:spPr/>
    </dgm:pt>
    <dgm:pt modelId="{16404F84-AACC-445D-9721-730E13614AD9}" type="pres">
      <dgm:prSet presAssocID="{D5DCBCBA-C2A6-4FA2-83EA-8B869C23432E}" presName="image" presStyleLbl="fgImgPlace1" presStyleIdx="0" presStyleCnt="3" custScaleX="20716" custScaleY="5886"/>
      <dgm:spPr/>
    </dgm:pt>
    <dgm:pt modelId="{A17FCB61-6F74-4C06-B356-C21453BE35D7}" type="pres">
      <dgm:prSet presAssocID="{D5DCBCBA-C2A6-4FA2-83EA-8B869C23432E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1E86B-5D9C-479C-A345-A4CA9604C822}" type="pres">
      <dgm:prSet presAssocID="{D5DCBCBA-C2A6-4FA2-83EA-8B869C23432E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63D917-2A03-402B-A584-0F549A9AC4F4}" type="pres">
      <dgm:prSet presAssocID="{CA477B43-FE0C-4B15-B870-0FBAAF3DFA12}" presName="sibTrans" presStyleCnt="0"/>
      <dgm:spPr/>
    </dgm:pt>
    <dgm:pt modelId="{9D30B778-E16C-4596-8188-7300C17A1488}" type="pres">
      <dgm:prSet presAssocID="{8FA9B290-63C4-48AD-AF2B-CED035BC76E0}" presName="compositeNode" presStyleCnt="0">
        <dgm:presLayoutVars>
          <dgm:bulletEnabled val="1"/>
        </dgm:presLayoutVars>
      </dgm:prSet>
      <dgm:spPr/>
    </dgm:pt>
    <dgm:pt modelId="{26E9F51C-895D-4BBB-86EB-8828F1858565}" type="pres">
      <dgm:prSet presAssocID="{8FA9B290-63C4-48AD-AF2B-CED035BC76E0}" presName="image" presStyleLbl="fgImgPlace1" presStyleIdx="1" presStyleCnt="3" custFlipVert="1" custScaleX="42731" custScaleY="5838"/>
      <dgm:spPr/>
    </dgm:pt>
    <dgm:pt modelId="{C768D53F-CF27-46D9-9BE7-45E489A6A536}" type="pres">
      <dgm:prSet presAssocID="{8FA9B290-63C4-48AD-AF2B-CED035BC76E0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74C779-E772-43DE-98E3-3A7CD670E34F}" type="pres">
      <dgm:prSet presAssocID="{8FA9B290-63C4-48AD-AF2B-CED035BC76E0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0669C9C1-4926-4A58-82BF-6A82C1ED124A}" type="pres">
      <dgm:prSet presAssocID="{D7509BB7-DB0C-40E3-8307-FCDCE8313876}" presName="sibTrans" presStyleCnt="0"/>
      <dgm:spPr/>
    </dgm:pt>
    <dgm:pt modelId="{768EDD7D-F7C2-468D-8AC1-27C979254BD4}" type="pres">
      <dgm:prSet presAssocID="{0820B180-43D5-413E-B2CE-4152BF967CB0}" presName="compositeNode" presStyleCnt="0">
        <dgm:presLayoutVars>
          <dgm:bulletEnabled val="1"/>
        </dgm:presLayoutVars>
      </dgm:prSet>
      <dgm:spPr/>
    </dgm:pt>
    <dgm:pt modelId="{A8E447FA-861E-4CB3-89A8-F4BA96B12E5B}" type="pres">
      <dgm:prSet presAssocID="{0820B180-43D5-413E-B2CE-4152BF967CB0}" presName="image" presStyleLbl="fgImgPlace1" presStyleIdx="2" presStyleCnt="3" custScaleX="26185" custScaleY="5886"/>
      <dgm:spPr/>
    </dgm:pt>
    <dgm:pt modelId="{4E126F06-735B-4E31-9742-FD788DC16648}" type="pres">
      <dgm:prSet presAssocID="{0820B180-43D5-413E-B2CE-4152BF967CB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295A7-97C7-4861-90D8-F22ABA1A2237}" type="pres">
      <dgm:prSet presAssocID="{0820B180-43D5-413E-B2CE-4152BF967CB0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6CF13FF7-D49F-4CE4-B55D-0DD0858BD0F8}" type="presOf" srcId="{027BF3C2-F85E-4B54-8670-ECE36629DAC4}" destId="{4E126F06-735B-4E31-9742-FD788DC16648}" srcOrd="0" destOrd="2" presId="urn:microsoft.com/office/officeart/2005/8/layout/hList2"/>
    <dgm:cxn modelId="{DA2BC91E-61C9-42E4-AEE2-B82788BB6856}" srcId="{CB9C2A47-6AC9-4352-9D1A-C53D00127A45}" destId="{0820B180-43D5-413E-B2CE-4152BF967CB0}" srcOrd="2" destOrd="0" parTransId="{B89FD00D-4335-4C72-B6FE-9429EB294B68}" sibTransId="{1860F10E-44B5-4705-9A47-E26BDC0BD206}"/>
    <dgm:cxn modelId="{837F4BA5-0AF6-45C3-8067-D4672BF7DF84}" srcId="{D5DCBCBA-C2A6-4FA2-83EA-8B869C23432E}" destId="{04C8F06D-E7CD-4C59-80B6-5BECD52BA6FF}" srcOrd="2" destOrd="0" parTransId="{C6241F3D-FDF6-4D5A-899C-C6F4A901F4F4}" sibTransId="{FB2D5F2C-7842-4AFB-B040-409A2D4D8FA6}"/>
    <dgm:cxn modelId="{68D77483-25B4-4373-B3F5-1B52A6BCCB9E}" type="presOf" srcId="{CB9C2A47-6AC9-4352-9D1A-C53D00127A45}" destId="{D588B94C-73AF-48C6-8E9D-8F7626A23EBE}" srcOrd="0" destOrd="0" presId="urn:microsoft.com/office/officeart/2005/8/layout/hList2"/>
    <dgm:cxn modelId="{66ACEBE5-FAEE-41F6-9B19-A043A46EC3C0}" srcId="{0820B180-43D5-413E-B2CE-4152BF967CB0}" destId="{91412B7F-8FA6-4443-BA1C-1E8F97B788A4}" srcOrd="1" destOrd="0" parTransId="{D4D525D0-9AF5-493E-BE19-AAE11257E580}" sibTransId="{70D247F1-FED8-4D32-BEAC-3466F3323F44}"/>
    <dgm:cxn modelId="{8448397E-ABD9-48CA-ACF9-EF23EA77F983}" type="presOf" srcId="{0820B180-43D5-413E-B2CE-4152BF967CB0}" destId="{5C1295A7-97C7-4861-90D8-F22ABA1A2237}" srcOrd="0" destOrd="0" presId="urn:microsoft.com/office/officeart/2005/8/layout/hList2"/>
    <dgm:cxn modelId="{A4B7542A-3A68-4FC7-81A6-09B74DDD5A07}" srcId="{8FA9B290-63C4-48AD-AF2B-CED035BC76E0}" destId="{3E6D963E-2BC8-4DDC-A905-2739F1CB9CE3}" srcOrd="0" destOrd="0" parTransId="{F6BC77DB-19E8-4FF3-AD6B-2CCA1879BF8B}" sibTransId="{E2B4CBFC-EA3B-497D-82D6-9835CB94BA54}"/>
    <dgm:cxn modelId="{10A644CF-2BE0-4BC9-9F17-44C1F12A0870}" type="presOf" srcId="{AAE016AD-5AE5-4E2A-89BF-33990BF0E503}" destId="{4E126F06-735B-4E31-9742-FD788DC16648}" srcOrd="0" destOrd="3" presId="urn:microsoft.com/office/officeart/2005/8/layout/hList2"/>
    <dgm:cxn modelId="{945D66FF-4004-4D6E-A234-7D39E1545186}" type="presOf" srcId="{3919612A-6233-4EF5-AEA1-0F302565517B}" destId="{4E126F06-735B-4E31-9742-FD788DC16648}" srcOrd="0" destOrd="0" presId="urn:microsoft.com/office/officeart/2005/8/layout/hList2"/>
    <dgm:cxn modelId="{393DCC26-6F5A-417D-A541-1A8BBC66AE39}" srcId="{CB9C2A47-6AC9-4352-9D1A-C53D00127A45}" destId="{D5DCBCBA-C2A6-4FA2-83EA-8B869C23432E}" srcOrd="0" destOrd="0" parTransId="{2564608A-5344-4B49-BDC9-A97FF102FFA3}" sibTransId="{CA477B43-FE0C-4B15-B870-0FBAAF3DFA12}"/>
    <dgm:cxn modelId="{6C6FA0F6-F1B3-4FBB-83DE-054313EE0AAD}" type="presOf" srcId="{7460CFC0-FAE3-4DB1-9910-9762ABC0DD0D}" destId="{C768D53F-CF27-46D9-9BE7-45E489A6A536}" srcOrd="0" destOrd="2" presId="urn:microsoft.com/office/officeart/2005/8/layout/hList2"/>
    <dgm:cxn modelId="{E4580A14-64C0-433E-8131-131AAAF87F2C}" type="presOf" srcId="{91412B7F-8FA6-4443-BA1C-1E8F97B788A4}" destId="{4E126F06-735B-4E31-9742-FD788DC16648}" srcOrd="0" destOrd="1" presId="urn:microsoft.com/office/officeart/2005/8/layout/hList2"/>
    <dgm:cxn modelId="{8AD3A3D3-40C0-46B9-B845-20BBCAA02616}" srcId="{D5DCBCBA-C2A6-4FA2-83EA-8B869C23432E}" destId="{13B01F48-28D2-4ACA-9EC5-B0CA8ECDF9BF}" srcOrd="0" destOrd="0" parTransId="{8BF71360-F48F-491B-A293-1CF068F25F97}" sibTransId="{06642031-4149-4ABB-B1DA-D48D8CE6421E}"/>
    <dgm:cxn modelId="{A3B83061-46A1-4476-9E2C-E85486BBF8BE}" srcId="{8FA9B290-63C4-48AD-AF2B-CED035BC76E0}" destId="{F4B0D69B-4947-4C36-9597-4DCB532AA1D9}" srcOrd="1" destOrd="0" parTransId="{1B4352C5-C94F-4B72-8C54-6BB4F9AF2BC4}" sibTransId="{F8E7CEB7-0ADF-4017-B2F5-AEB4667B13D8}"/>
    <dgm:cxn modelId="{5C7270B7-F9B0-4D7A-8ACB-D8AE98A678D5}" type="presOf" srcId="{323F8593-6881-46AD-95AB-39655B81368C}" destId="{A17FCB61-6F74-4C06-B356-C21453BE35D7}" srcOrd="0" destOrd="1" presId="urn:microsoft.com/office/officeart/2005/8/layout/hList2"/>
    <dgm:cxn modelId="{3DD0C759-2E54-4562-B5CE-27CB8A7BD10D}" type="presOf" srcId="{3E6D963E-2BC8-4DDC-A905-2739F1CB9CE3}" destId="{C768D53F-CF27-46D9-9BE7-45E489A6A536}" srcOrd="0" destOrd="0" presId="urn:microsoft.com/office/officeart/2005/8/layout/hList2"/>
    <dgm:cxn modelId="{ED21BF33-6688-4C67-A6CB-25CC4692DED3}" type="presOf" srcId="{1D10CE13-0D6E-42E1-AC4D-592E5E8E53F0}" destId="{A17FCB61-6F74-4C06-B356-C21453BE35D7}" srcOrd="0" destOrd="5" presId="urn:microsoft.com/office/officeart/2005/8/layout/hList2"/>
    <dgm:cxn modelId="{F9DCFA60-FA46-4333-840B-A5CD67B5A1EB}" srcId="{0820B180-43D5-413E-B2CE-4152BF967CB0}" destId="{027BF3C2-F85E-4B54-8670-ECE36629DAC4}" srcOrd="2" destOrd="0" parTransId="{703645E9-0036-4177-A1D4-6EB698B3C071}" sibTransId="{507FDDA1-CBD9-4F8B-ADB1-757D7FB92898}"/>
    <dgm:cxn modelId="{0F2B8393-E955-4F91-9D54-A3CD7D5F993E}" type="presOf" srcId="{D8342B4E-E241-419B-9B02-3FB98FAEB788}" destId="{A17FCB61-6F74-4C06-B356-C21453BE35D7}" srcOrd="0" destOrd="3" presId="urn:microsoft.com/office/officeart/2005/8/layout/hList2"/>
    <dgm:cxn modelId="{0D58899E-0BCB-4553-BCA0-41AEB055B40B}" type="presOf" srcId="{04C8F06D-E7CD-4C59-80B6-5BECD52BA6FF}" destId="{A17FCB61-6F74-4C06-B356-C21453BE35D7}" srcOrd="0" destOrd="2" presId="urn:microsoft.com/office/officeart/2005/8/layout/hList2"/>
    <dgm:cxn modelId="{85251AB9-2540-479B-B66E-E1A49596209C}" srcId="{D5DCBCBA-C2A6-4FA2-83EA-8B869C23432E}" destId="{323F8593-6881-46AD-95AB-39655B81368C}" srcOrd="1" destOrd="0" parTransId="{5BB3222F-A79F-4903-854A-D265275B243A}" sibTransId="{F15BF4A6-46A3-4C33-BE69-6C786BE783CD}"/>
    <dgm:cxn modelId="{A4622740-A03E-42F5-8849-57E8870D5928}" type="presOf" srcId="{D5DCBCBA-C2A6-4FA2-83EA-8B869C23432E}" destId="{2D41E86B-5D9C-479C-A345-A4CA9604C822}" srcOrd="0" destOrd="0" presId="urn:microsoft.com/office/officeart/2005/8/layout/hList2"/>
    <dgm:cxn modelId="{77470F62-F0D5-4B31-A250-8C1E0DA4FA7B}" type="presOf" srcId="{13B01F48-28D2-4ACA-9EC5-B0CA8ECDF9BF}" destId="{A17FCB61-6F74-4C06-B356-C21453BE35D7}" srcOrd="0" destOrd="0" presId="urn:microsoft.com/office/officeart/2005/8/layout/hList2"/>
    <dgm:cxn modelId="{717BBBD0-5338-41AF-945C-2CDB34024199}" srcId="{D5DCBCBA-C2A6-4FA2-83EA-8B869C23432E}" destId="{D8342B4E-E241-419B-9B02-3FB98FAEB788}" srcOrd="3" destOrd="0" parTransId="{675813B4-AD8B-4F6D-9362-ADF51CDA8DDA}" sibTransId="{5D4DF2E7-9ADF-4842-8A33-6EABD76E61E5}"/>
    <dgm:cxn modelId="{8044B956-D5C4-4FE7-AC16-015D430A8D20}" srcId="{0820B180-43D5-413E-B2CE-4152BF967CB0}" destId="{AAE016AD-5AE5-4E2A-89BF-33990BF0E503}" srcOrd="3" destOrd="0" parTransId="{B894FB62-9FCD-45D2-9BF9-934EF37B723B}" sibTransId="{89532575-B0DA-45D6-A45A-90C85F959622}"/>
    <dgm:cxn modelId="{8B52B288-E050-427A-B1D5-36AAAE574B90}" srcId="{0820B180-43D5-413E-B2CE-4152BF967CB0}" destId="{3919612A-6233-4EF5-AEA1-0F302565517B}" srcOrd="0" destOrd="0" parTransId="{B54A2BBC-A657-4B43-AC90-39D7E391CCB5}" sibTransId="{AAFBDFEC-C353-4F5D-AF30-7357C81B5C9D}"/>
    <dgm:cxn modelId="{9DEDEEEF-ACD2-4D7B-905F-25001048A120}" srcId="{D5DCBCBA-C2A6-4FA2-83EA-8B869C23432E}" destId="{1D10CE13-0D6E-42E1-AC4D-592E5E8E53F0}" srcOrd="5" destOrd="0" parTransId="{C41ECBDB-3EC3-4C4F-AA3A-C36B7882BF8D}" sibTransId="{4379540F-C85F-4743-8CE0-5E4B481D64DF}"/>
    <dgm:cxn modelId="{7FA78C9B-768A-49CD-A41F-1689F4D67E65}" srcId="{8FA9B290-63C4-48AD-AF2B-CED035BC76E0}" destId="{7460CFC0-FAE3-4DB1-9910-9762ABC0DD0D}" srcOrd="2" destOrd="0" parTransId="{64BE1C75-635B-4739-92FE-754A806D9473}" sibTransId="{0FAD6C05-78D5-4765-8B5B-17C9AF79EF19}"/>
    <dgm:cxn modelId="{F2723A52-D8F6-4CB3-A8A8-7700305B1BB9}" type="presOf" srcId="{F4B0D69B-4947-4C36-9597-4DCB532AA1D9}" destId="{C768D53F-CF27-46D9-9BE7-45E489A6A536}" srcOrd="0" destOrd="1" presId="urn:microsoft.com/office/officeart/2005/8/layout/hList2"/>
    <dgm:cxn modelId="{56989395-B11F-441E-B0AF-2A94EC53915F}" type="presOf" srcId="{1D49C97A-A0D2-469D-8053-A3F3F7566465}" destId="{A17FCB61-6F74-4C06-B356-C21453BE35D7}" srcOrd="0" destOrd="4" presId="urn:microsoft.com/office/officeart/2005/8/layout/hList2"/>
    <dgm:cxn modelId="{8E3593B5-58D0-4A30-945D-79EA5CD7D513}" type="presOf" srcId="{8FA9B290-63C4-48AD-AF2B-CED035BC76E0}" destId="{7E74C779-E772-43DE-98E3-3A7CD670E34F}" srcOrd="0" destOrd="0" presId="urn:microsoft.com/office/officeart/2005/8/layout/hList2"/>
    <dgm:cxn modelId="{D1AD50EF-9AA6-4CD5-A746-1BB5A55067E0}" srcId="{CB9C2A47-6AC9-4352-9D1A-C53D00127A45}" destId="{8FA9B290-63C4-48AD-AF2B-CED035BC76E0}" srcOrd="1" destOrd="0" parTransId="{068D8ADC-1C93-4102-B07B-973DA0B84AB3}" sibTransId="{D7509BB7-DB0C-40E3-8307-FCDCE8313876}"/>
    <dgm:cxn modelId="{0407810E-6891-4ACC-98E5-FBDCA6EAFBD8}" type="presOf" srcId="{ED1DA257-0E78-49CF-A8C5-32E44D14BCDF}" destId="{4E126F06-735B-4E31-9742-FD788DC16648}" srcOrd="0" destOrd="4" presId="urn:microsoft.com/office/officeart/2005/8/layout/hList2"/>
    <dgm:cxn modelId="{9F74085B-4A72-4395-91BE-9C24000C58FF}" srcId="{D5DCBCBA-C2A6-4FA2-83EA-8B869C23432E}" destId="{1D49C97A-A0D2-469D-8053-A3F3F7566465}" srcOrd="4" destOrd="0" parTransId="{03B09F96-845F-47F5-AA6E-3C9743630E2A}" sibTransId="{59C61ACE-4EB5-401D-A93B-67760013D6F6}"/>
    <dgm:cxn modelId="{FE88E549-F895-45C3-8C0F-6A338948DF28}" srcId="{0820B180-43D5-413E-B2CE-4152BF967CB0}" destId="{ED1DA257-0E78-49CF-A8C5-32E44D14BCDF}" srcOrd="4" destOrd="0" parTransId="{01706E5E-E73A-4E24-986A-798D047573AA}" sibTransId="{EB5DFE0A-99DA-4202-99C2-9E8E3576AA91}"/>
    <dgm:cxn modelId="{DF579064-4D6B-4FA7-AB48-B59D22634BEE}" type="presParOf" srcId="{D588B94C-73AF-48C6-8E9D-8F7626A23EBE}" destId="{5D8632E6-41DF-4E4C-B8E2-CF7A29BAE005}" srcOrd="0" destOrd="0" presId="urn:microsoft.com/office/officeart/2005/8/layout/hList2"/>
    <dgm:cxn modelId="{D8909DED-5377-4029-9539-31CE7247A6EB}" type="presParOf" srcId="{5D8632E6-41DF-4E4C-B8E2-CF7A29BAE005}" destId="{16404F84-AACC-445D-9721-730E13614AD9}" srcOrd="0" destOrd="0" presId="urn:microsoft.com/office/officeart/2005/8/layout/hList2"/>
    <dgm:cxn modelId="{DB5CA06E-0EAF-4191-A41C-144ACB2DBBB0}" type="presParOf" srcId="{5D8632E6-41DF-4E4C-B8E2-CF7A29BAE005}" destId="{A17FCB61-6F74-4C06-B356-C21453BE35D7}" srcOrd="1" destOrd="0" presId="urn:microsoft.com/office/officeart/2005/8/layout/hList2"/>
    <dgm:cxn modelId="{B6670781-E212-4E14-8FB5-9C10A9505C58}" type="presParOf" srcId="{5D8632E6-41DF-4E4C-B8E2-CF7A29BAE005}" destId="{2D41E86B-5D9C-479C-A345-A4CA9604C822}" srcOrd="2" destOrd="0" presId="urn:microsoft.com/office/officeart/2005/8/layout/hList2"/>
    <dgm:cxn modelId="{3AA4460F-454B-487B-9FD7-0D5E26DC0698}" type="presParOf" srcId="{D588B94C-73AF-48C6-8E9D-8F7626A23EBE}" destId="{3463D917-2A03-402B-A584-0F549A9AC4F4}" srcOrd="1" destOrd="0" presId="urn:microsoft.com/office/officeart/2005/8/layout/hList2"/>
    <dgm:cxn modelId="{A522310A-CC7C-4519-9BC5-057AF661EAC5}" type="presParOf" srcId="{D588B94C-73AF-48C6-8E9D-8F7626A23EBE}" destId="{9D30B778-E16C-4596-8188-7300C17A1488}" srcOrd="2" destOrd="0" presId="urn:microsoft.com/office/officeart/2005/8/layout/hList2"/>
    <dgm:cxn modelId="{884651A3-FD78-4FBE-A672-F8446CA0A4F6}" type="presParOf" srcId="{9D30B778-E16C-4596-8188-7300C17A1488}" destId="{26E9F51C-895D-4BBB-86EB-8828F1858565}" srcOrd="0" destOrd="0" presId="urn:microsoft.com/office/officeart/2005/8/layout/hList2"/>
    <dgm:cxn modelId="{67055EEA-2FF4-41FB-81B1-49E677C972D4}" type="presParOf" srcId="{9D30B778-E16C-4596-8188-7300C17A1488}" destId="{C768D53F-CF27-46D9-9BE7-45E489A6A536}" srcOrd="1" destOrd="0" presId="urn:microsoft.com/office/officeart/2005/8/layout/hList2"/>
    <dgm:cxn modelId="{8BFDDE26-E9A2-47AC-A78B-51096DD660AB}" type="presParOf" srcId="{9D30B778-E16C-4596-8188-7300C17A1488}" destId="{7E74C779-E772-43DE-98E3-3A7CD670E34F}" srcOrd="2" destOrd="0" presId="urn:microsoft.com/office/officeart/2005/8/layout/hList2"/>
    <dgm:cxn modelId="{D0CD9B91-A574-4C0E-901C-BAC67A996F97}" type="presParOf" srcId="{D588B94C-73AF-48C6-8E9D-8F7626A23EBE}" destId="{0669C9C1-4926-4A58-82BF-6A82C1ED124A}" srcOrd="3" destOrd="0" presId="urn:microsoft.com/office/officeart/2005/8/layout/hList2"/>
    <dgm:cxn modelId="{D8BA6B99-46EF-4C46-B522-1C32639E54C1}" type="presParOf" srcId="{D588B94C-73AF-48C6-8E9D-8F7626A23EBE}" destId="{768EDD7D-F7C2-468D-8AC1-27C979254BD4}" srcOrd="4" destOrd="0" presId="urn:microsoft.com/office/officeart/2005/8/layout/hList2"/>
    <dgm:cxn modelId="{13238921-550C-4602-97B3-E5B76F08624E}" type="presParOf" srcId="{768EDD7D-F7C2-468D-8AC1-27C979254BD4}" destId="{A8E447FA-861E-4CB3-89A8-F4BA96B12E5B}" srcOrd="0" destOrd="0" presId="urn:microsoft.com/office/officeart/2005/8/layout/hList2"/>
    <dgm:cxn modelId="{88CE3FE6-938C-411C-AB00-F06403FF4231}" type="presParOf" srcId="{768EDD7D-F7C2-468D-8AC1-27C979254BD4}" destId="{4E126F06-735B-4E31-9742-FD788DC16648}" srcOrd="1" destOrd="0" presId="urn:microsoft.com/office/officeart/2005/8/layout/hList2"/>
    <dgm:cxn modelId="{1D67E234-1BB6-45D1-B46B-20FFD708BB5A}" type="presParOf" srcId="{768EDD7D-F7C2-468D-8AC1-27C979254BD4}" destId="{5C1295A7-97C7-4861-90D8-F22ABA1A2237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41E86B-5D9C-479C-A345-A4CA9604C822}">
      <dsp:nvSpPr>
        <dsp:cNvPr id="0" name=""/>
        <dsp:cNvSpPr/>
      </dsp:nvSpPr>
      <dsp:spPr>
        <a:xfrm rot="16200000">
          <a:off x="-1663190" y="2326509"/>
          <a:ext cx="3819304" cy="39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5776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Высокие требования</a:t>
          </a:r>
          <a:endParaRPr lang="ru-RU" sz="2800" kern="1200" dirty="0"/>
        </a:p>
      </dsp:txBody>
      <dsp:txXfrm>
        <a:off x="-1663190" y="2326509"/>
        <a:ext cx="3819304" cy="392060"/>
      </dsp:txXfrm>
    </dsp:sp>
    <dsp:sp modelId="{A17FCB61-6F74-4C06-B356-C21453BE35D7}">
      <dsp:nvSpPr>
        <dsp:cNvPr id="0" name=""/>
        <dsp:cNvSpPr/>
      </dsp:nvSpPr>
      <dsp:spPr>
        <a:xfrm>
          <a:off x="442492" y="612887"/>
          <a:ext cx="1952879" cy="3819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4577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u="sng" kern="1200" dirty="0" smtClean="0"/>
            <a:t>Обязательная проверка</a:t>
          </a:r>
          <a:r>
            <a:rPr lang="ru-RU" sz="1800" kern="1200" dirty="0" smtClean="0"/>
            <a:t>: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Банк России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Комиссия по оспариванию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Органы </a:t>
          </a:r>
          <a:r>
            <a:rPr lang="ru-RU" sz="1800" kern="1200" dirty="0" err="1" smtClean="0"/>
            <a:t>Росимущества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Банки (оценка залогов)</a:t>
          </a:r>
          <a:endParaRPr lang="ru-RU" sz="1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442492" y="612887"/>
        <a:ext cx="1952879" cy="3819304"/>
      </dsp:txXfrm>
    </dsp:sp>
    <dsp:sp modelId="{16404F84-AACC-445D-9721-730E13614AD9}">
      <dsp:nvSpPr>
        <dsp:cNvPr id="0" name=""/>
        <dsp:cNvSpPr/>
      </dsp:nvSpPr>
      <dsp:spPr>
        <a:xfrm>
          <a:off x="361272" y="464351"/>
          <a:ext cx="162438" cy="4615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4C779-E772-43DE-98E3-3A7CD670E34F}">
      <dsp:nvSpPr>
        <dsp:cNvPr id="0" name=""/>
        <dsp:cNvSpPr/>
      </dsp:nvSpPr>
      <dsp:spPr>
        <a:xfrm rot="16200000">
          <a:off x="1182360" y="2326321"/>
          <a:ext cx="3819304" cy="39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5776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Средние требования</a:t>
          </a:r>
          <a:endParaRPr lang="ru-RU" sz="2800" kern="1200" dirty="0"/>
        </a:p>
      </dsp:txBody>
      <dsp:txXfrm>
        <a:off x="1182360" y="2326321"/>
        <a:ext cx="3819304" cy="392060"/>
      </dsp:txXfrm>
    </dsp:sp>
    <dsp:sp modelId="{C768D53F-CF27-46D9-9BE7-45E489A6A536}">
      <dsp:nvSpPr>
        <dsp:cNvPr id="0" name=""/>
        <dsp:cNvSpPr/>
      </dsp:nvSpPr>
      <dsp:spPr>
        <a:xfrm>
          <a:off x="3288042" y="612699"/>
          <a:ext cx="1952879" cy="3819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4577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u="sng" kern="1200" dirty="0" smtClean="0"/>
            <a:t>Проверка возможна</a:t>
          </a:r>
          <a:r>
            <a:rPr lang="ru-RU" sz="1800" kern="1200" dirty="0" smtClean="0"/>
            <a:t>: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Оценка в рамках банкротства  (нет участия государства)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Оценка объектов в рамках имущественных споров</a:t>
          </a:r>
          <a:endParaRPr lang="ru-RU" sz="1800" kern="1200" dirty="0"/>
        </a:p>
      </dsp:txBody>
      <dsp:txXfrm>
        <a:off x="3288042" y="612699"/>
        <a:ext cx="1952879" cy="3819304"/>
      </dsp:txXfrm>
    </dsp:sp>
    <dsp:sp modelId="{26E9F51C-895D-4BBB-86EB-8828F1858565}">
      <dsp:nvSpPr>
        <dsp:cNvPr id="0" name=""/>
        <dsp:cNvSpPr/>
      </dsp:nvSpPr>
      <dsp:spPr>
        <a:xfrm flipV="1">
          <a:off x="3120511" y="464351"/>
          <a:ext cx="335063" cy="45777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1295A7-97C7-4861-90D8-F22ABA1A2237}">
      <dsp:nvSpPr>
        <dsp:cNvPr id="0" name=""/>
        <dsp:cNvSpPr/>
      </dsp:nvSpPr>
      <dsp:spPr>
        <a:xfrm rot="16200000">
          <a:off x="4027910" y="2326509"/>
          <a:ext cx="3819304" cy="39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5776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Низкие требования</a:t>
          </a:r>
          <a:endParaRPr lang="ru-RU" sz="2800" kern="1200" dirty="0"/>
        </a:p>
      </dsp:txBody>
      <dsp:txXfrm>
        <a:off x="4027910" y="2326509"/>
        <a:ext cx="3819304" cy="392060"/>
      </dsp:txXfrm>
    </dsp:sp>
    <dsp:sp modelId="{4E126F06-735B-4E31-9742-FD788DC16648}">
      <dsp:nvSpPr>
        <dsp:cNvPr id="0" name=""/>
        <dsp:cNvSpPr/>
      </dsp:nvSpPr>
      <dsp:spPr>
        <a:xfrm>
          <a:off x="6133593" y="612887"/>
          <a:ext cx="1952879" cy="3819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4577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u="sng" kern="1200" dirty="0" smtClean="0"/>
            <a:t>Нет проверки</a:t>
          </a:r>
          <a:r>
            <a:rPr lang="ru-RU" sz="1800" kern="1200" dirty="0" smtClean="0"/>
            <a:t>: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Оценка для органов власти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Оценка для собственника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Наследство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>
        <a:off x="6133593" y="612887"/>
        <a:ext cx="1952879" cy="3819304"/>
      </dsp:txXfrm>
    </dsp:sp>
    <dsp:sp modelId="{A8E447FA-861E-4CB3-89A8-F4BA96B12E5B}">
      <dsp:nvSpPr>
        <dsp:cNvPr id="0" name=""/>
        <dsp:cNvSpPr/>
      </dsp:nvSpPr>
      <dsp:spPr>
        <a:xfrm>
          <a:off x="6030932" y="464351"/>
          <a:ext cx="205322" cy="4615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CC9DC8B-9C50-4062-A780-1E9F8B90B825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9DC8B-9C50-4062-A780-1E9F8B90B825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9DC8B-9C50-4062-A780-1E9F8B90B825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9DC8B-9C50-4062-A780-1E9F8B90B825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CC9DC8B-9C50-4062-A780-1E9F8B90B825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9DC8B-9C50-4062-A780-1E9F8B90B825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9DC8B-9C50-4062-A780-1E9F8B90B825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9DC8B-9C50-4062-A780-1E9F8B90B825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9DC8B-9C50-4062-A780-1E9F8B90B825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CC9DC8B-9C50-4062-A780-1E9F8B90B825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CC9DC8B-9C50-4062-A780-1E9F8B90B825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CC9DC8B-9C50-4062-A780-1E9F8B90B825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21297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effectLst/>
              </a:rPr>
              <a:t>Оценка как область предпринимательской деятельности переживает не простые времена.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7992888" cy="2400672"/>
          </a:xfrm>
        </p:spPr>
        <p:txBody>
          <a:bodyPr>
            <a:normAutofit/>
          </a:bodyPr>
          <a:lstStyle/>
          <a:p>
            <a:pPr algn="just"/>
            <a:r>
              <a:rPr lang="ru-RU" sz="2600" b="1" dirty="0" smtClean="0">
                <a:solidFill>
                  <a:schemeClr val="tx1"/>
                </a:solidFill>
                <a:effectLst/>
              </a:rPr>
              <a:t>Вызовы</a:t>
            </a:r>
            <a:r>
              <a:rPr lang="ru-RU" sz="2600" b="1" dirty="0">
                <a:solidFill>
                  <a:schemeClr val="tx1"/>
                </a:solidFill>
                <a:effectLst/>
              </a:rPr>
              <a:t>:</a:t>
            </a:r>
          </a:p>
          <a:p>
            <a:pPr algn="l"/>
            <a:r>
              <a:rPr lang="ru-RU" sz="2600" dirty="0" smtClean="0">
                <a:solidFill>
                  <a:schemeClr val="tx1"/>
                </a:solidFill>
                <a:effectLst/>
              </a:rPr>
              <a:t>- претензии </a:t>
            </a:r>
            <a:r>
              <a:rPr lang="ru-RU" sz="2600" dirty="0">
                <a:solidFill>
                  <a:schemeClr val="tx1"/>
                </a:solidFill>
                <a:effectLst/>
              </a:rPr>
              <a:t>к качеству </a:t>
            </a:r>
            <a:r>
              <a:rPr lang="ru-RU" sz="2600" dirty="0" smtClean="0">
                <a:solidFill>
                  <a:schemeClr val="tx1"/>
                </a:solidFill>
                <a:effectLst/>
              </a:rPr>
              <a:t>оценки;</a:t>
            </a:r>
          </a:p>
          <a:p>
            <a:pPr algn="l"/>
            <a:r>
              <a:rPr lang="ru-RU" sz="2600" dirty="0"/>
              <a:t> - стремление власти навязывать оценщику «правильный» результат;</a:t>
            </a:r>
          </a:p>
          <a:p>
            <a:pPr algn="l"/>
            <a:r>
              <a:rPr lang="ru-RU" sz="26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effectLst/>
              </a:rPr>
              <a:t>- </a:t>
            </a:r>
            <a:r>
              <a:rPr lang="ru-RU" sz="2600" dirty="0">
                <a:solidFill>
                  <a:schemeClr val="tx1"/>
                </a:solidFill>
                <a:effectLst/>
              </a:rPr>
              <a:t>развитие информационных технологий</a:t>
            </a:r>
            <a:r>
              <a:rPr lang="ru-RU" sz="2600" dirty="0" smtClean="0">
                <a:solidFill>
                  <a:schemeClr val="tx1"/>
                </a:solidFill>
                <a:effectLst/>
              </a:rPr>
              <a:t>. </a:t>
            </a:r>
            <a:endParaRPr lang="ru-RU" sz="2600" dirty="0">
              <a:solidFill>
                <a:schemeClr val="tx1"/>
              </a:solidFill>
              <a:effectLst/>
            </a:endParaRPr>
          </a:p>
          <a:p>
            <a:pPr algn="l"/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539543"/>
              </p:ext>
            </p:extLst>
          </p:nvPr>
        </p:nvGraphicFramePr>
        <p:xfrm>
          <a:off x="4018976" y="5305003"/>
          <a:ext cx="1131888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3" imgW="1711440" imgH="1686960" progId="CorelDRAW.Graphic.12">
                  <p:embed/>
                </p:oleObj>
              </mc:Choice>
              <mc:Fallback>
                <p:oleObj r:id="rId3" imgW="1711440" imgH="1686960" progId="CorelDRAW.Graphic.12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976" y="5305003"/>
                        <a:ext cx="1131888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44" b="44204"/>
          <a:stretch/>
        </p:blipFill>
        <p:spPr>
          <a:xfrm>
            <a:off x="1259632" y="6093296"/>
            <a:ext cx="665057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Качество оценки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50352029"/>
              </p:ext>
            </p:extLst>
          </p:nvPr>
        </p:nvGraphicFramePr>
        <p:xfrm>
          <a:off x="539552" y="1556792"/>
          <a:ext cx="813690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39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effectLst/>
              </a:rPr>
              <a:t>Сохранение накопленного опыта может быть достигнуто путем консолидации оценщиков в регионе</a:t>
            </a:r>
            <a:r>
              <a:rPr lang="ru-RU" sz="3600" dirty="0" smtClean="0">
                <a:effectLst/>
              </a:rPr>
              <a:t>.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80464" y="1916832"/>
            <a:ext cx="8208912" cy="3744416"/>
          </a:xfrm>
        </p:spPr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ru-RU" sz="2400" b="1" dirty="0" smtClean="0">
                <a:effectLst/>
              </a:rPr>
              <a:t>Что </a:t>
            </a:r>
            <a:r>
              <a:rPr lang="ru-RU" sz="2400" b="1" dirty="0">
                <a:effectLst/>
              </a:rPr>
              <a:t>получаем:</a:t>
            </a:r>
          </a:p>
          <a:p>
            <a:pPr marL="18288" indent="0" algn="just">
              <a:buNone/>
            </a:pPr>
            <a:r>
              <a:rPr lang="ru-RU" sz="2400" dirty="0" smtClean="0">
                <a:effectLst/>
              </a:rPr>
              <a:t> - </a:t>
            </a:r>
            <a:r>
              <a:rPr lang="ru-RU" sz="2400" dirty="0">
                <a:effectLst/>
              </a:rPr>
              <a:t>достоверные данные об оценщиках, действующих в </a:t>
            </a:r>
            <a:r>
              <a:rPr lang="ru-RU" sz="2400" dirty="0" smtClean="0">
                <a:effectLst/>
              </a:rPr>
              <a:t>регионе</a:t>
            </a:r>
            <a:r>
              <a:rPr lang="ru-RU" sz="2400" dirty="0">
                <a:effectLst/>
              </a:rPr>
              <a:t>;</a:t>
            </a:r>
          </a:p>
          <a:p>
            <a:pPr marL="18288" indent="0" algn="just">
              <a:buNone/>
            </a:pPr>
            <a:r>
              <a:rPr lang="ru-RU" sz="2400" dirty="0" smtClean="0">
                <a:effectLst/>
              </a:rPr>
              <a:t> - </a:t>
            </a:r>
            <a:r>
              <a:rPr lang="ru-RU" sz="2400" dirty="0">
                <a:effectLst/>
              </a:rPr>
              <a:t>быстрое реагирование на «угрозы» </a:t>
            </a:r>
            <a:r>
              <a:rPr lang="ru-RU" sz="2400" dirty="0" smtClean="0">
                <a:effectLst/>
              </a:rPr>
              <a:t>внутри </a:t>
            </a:r>
            <a:r>
              <a:rPr lang="ru-RU" sz="2400" dirty="0">
                <a:effectLst/>
              </a:rPr>
              <a:t>региона</a:t>
            </a:r>
            <a:r>
              <a:rPr lang="ru-RU" sz="2400" dirty="0" smtClean="0">
                <a:effectLst/>
              </a:rPr>
              <a:t>: (</a:t>
            </a:r>
            <a:r>
              <a:rPr lang="ru-RU" sz="2400" dirty="0">
                <a:effectLst/>
              </a:rPr>
              <a:t>претензии со стороны налоговой, правоохранительных органов, органов республиканской и муниципальной </a:t>
            </a:r>
            <a:r>
              <a:rPr lang="ru-RU" sz="2400" dirty="0" smtClean="0">
                <a:effectLst/>
              </a:rPr>
              <a:t>власти);</a:t>
            </a:r>
            <a:endParaRPr lang="ru-RU" sz="2400" dirty="0">
              <a:effectLst/>
            </a:endParaRPr>
          </a:p>
          <a:p>
            <a:pPr marL="18288" indent="0" algn="just">
              <a:buNone/>
            </a:pPr>
            <a:r>
              <a:rPr lang="ru-RU" sz="2400" dirty="0" smtClean="0">
                <a:effectLst/>
              </a:rPr>
              <a:t> - </a:t>
            </a:r>
            <a:r>
              <a:rPr lang="ru-RU" sz="2400" dirty="0">
                <a:effectLst/>
              </a:rPr>
              <a:t>защита интересов </a:t>
            </a:r>
            <a:r>
              <a:rPr lang="ru-RU" sz="2400" dirty="0" smtClean="0">
                <a:effectLst/>
              </a:rPr>
              <a:t>региональных оценщиков </a:t>
            </a:r>
            <a:r>
              <a:rPr lang="ru-RU" sz="2400" dirty="0">
                <a:effectLst/>
              </a:rPr>
              <a:t>от </a:t>
            </a:r>
            <a:r>
              <a:rPr lang="ru-RU" sz="2400" dirty="0" smtClean="0">
                <a:effectLst/>
              </a:rPr>
              <a:t>«варягов» </a:t>
            </a:r>
            <a:r>
              <a:rPr lang="ru-RU" sz="2400" dirty="0">
                <a:effectLst/>
              </a:rPr>
              <a:t>из других регионов;</a:t>
            </a:r>
          </a:p>
          <a:p>
            <a:pPr marL="18288" indent="0" algn="just">
              <a:buNone/>
            </a:pPr>
            <a:r>
              <a:rPr lang="ru-RU" sz="2400" dirty="0" smtClean="0">
                <a:effectLst/>
              </a:rPr>
              <a:t> - </a:t>
            </a:r>
            <a:r>
              <a:rPr lang="ru-RU" sz="2400" dirty="0">
                <a:effectLst/>
              </a:rPr>
              <a:t>формирование </a:t>
            </a:r>
            <a:r>
              <a:rPr lang="ru-RU" sz="2400" dirty="0" smtClean="0">
                <a:effectLst/>
              </a:rPr>
              <a:t>местной </a:t>
            </a:r>
            <a:r>
              <a:rPr lang="ru-RU" sz="2400" dirty="0">
                <a:effectLst/>
              </a:rPr>
              <a:t>базы данных проведения качественной оценки.</a:t>
            </a:r>
          </a:p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559408"/>
              </p:ext>
            </p:extLst>
          </p:nvPr>
        </p:nvGraphicFramePr>
        <p:xfrm>
          <a:off x="4018976" y="5305003"/>
          <a:ext cx="1131888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r:id="rId3" imgW="1711440" imgH="1686960" progId="CorelDRAW.Graphic.12">
                  <p:embed/>
                </p:oleObj>
              </mc:Choice>
              <mc:Fallback>
                <p:oleObj r:id="rId3" imgW="1711440" imgH="1686960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976" y="5305003"/>
                        <a:ext cx="1131888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44" b="44204"/>
          <a:stretch/>
        </p:blipFill>
        <p:spPr>
          <a:xfrm>
            <a:off x="1259632" y="6093296"/>
            <a:ext cx="665057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16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/>
          <a:lstStyle/>
          <a:p>
            <a:pPr algn="ctr"/>
            <a:r>
              <a:rPr lang="ru-RU" dirty="0">
                <a:effectLst/>
              </a:rPr>
              <a:t>Механизмы консолидации</a:t>
            </a:r>
            <a:r>
              <a:rPr lang="ru-RU" dirty="0" smtClean="0">
                <a:effectLst/>
              </a:rPr>
              <a:t>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564904"/>
            <a:ext cx="8194345" cy="1800200"/>
          </a:xfrm>
        </p:spPr>
        <p:txBody>
          <a:bodyPr/>
          <a:lstStyle/>
          <a:p>
            <a:pPr marL="18288" indent="0" algn="just">
              <a:buNone/>
            </a:pPr>
            <a:r>
              <a:rPr lang="ru-RU" sz="2600" dirty="0" smtClean="0">
                <a:effectLst/>
              </a:rPr>
              <a:t>- создание </a:t>
            </a:r>
            <a:r>
              <a:rPr lang="ru-RU" sz="2600" dirty="0">
                <a:effectLst/>
              </a:rPr>
              <a:t>единого реестра оценщиков, проживающих на территории Чувашии</a:t>
            </a:r>
            <a:r>
              <a:rPr lang="ru-RU" sz="2600" dirty="0" smtClean="0">
                <a:effectLst/>
              </a:rPr>
              <a:t>;</a:t>
            </a:r>
          </a:p>
          <a:p>
            <a:pPr marL="18288" indent="0" algn="just">
              <a:buNone/>
            </a:pPr>
            <a:r>
              <a:rPr lang="ru-RU" sz="2600" dirty="0"/>
              <a:t>- формирование баз данных регионального рынка для использования в оценочной практике.</a:t>
            </a:r>
          </a:p>
          <a:p>
            <a:pPr marL="361188" indent="-342900" algn="just">
              <a:buFontTx/>
              <a:buChar char="-"/>
            </a:pPr>
            <a:endParaRPr lang="ru-RU" sz="2400" dirty="0">
              <a:effectLst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559408"/>
              </p:ext>
            </p:extLst>
          </p:nvPr>
        </p:nvGraphicFramePr>
        <p:xfrm>
          <a:off x="4018976" y="5305003"/>
          <a:ext cx="1131888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r:id="rId3" imgW="1711440" imgH="1686960" progId="CorelDRAW.Graphic.12">
                  <p:embed/>
                </p:oleObj>
              </mc:Choice>
              <mc:Fallback>
                <p:oleObj r:id="rId3" imgW="1711440" imgH="1686960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976" y="5305003"/>
                        <a:ext cx="1131888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44" b="44204"/>
          <a:stretch/>
        </p:blipFill>
        <p:spPr>
          <a:xfrm>
            <a:off x="1259632" y="6093296"/>
            <a:ext cx="665057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23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/>
          <a:lstStyle/>
          <a:p>
            <a:pPr algn="ctr"/>
            <a:r>
              <a:rPr lang="ru-RU" dirty="0">
                <a:effectLst/>
              </a:rPr>
              <a:t>Результат консолидации</a:t>
            </a:r>
            <a:r>
              <a:rPr lang="ru-RU" dirty="0" smtClean="0">
                <a:effectLst/>
              </a:rPr>
              <a:t>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348880"/>
            <a:ext cx="8352928" cy="3657599"/>
          </a:xfrm>
        </p:spPr>
        <p:txBody>
          <a:bodyPr/>
          <a:lstStyle/>
          <a:p>
            <a:pPr marL="18288" indent="0" algn="just">
              <a:buNone/>
            </a:pPr>
            <a:r>
              <a:rPr lang="ru-RU" dirty="0" smtClean="0">
                <a:effectLst/>
              </a:rPr>
              <a:t>- </a:t>
            </a:r>
            <a:r>
              <a:rPr lang="ru-RU" sz="2400" dirty="0" smtClean="0">
                <a:effectLst/>
              </a:rPr>
              <a:t>усиление </a:t>
            </a:r>
            <a:r>
              <a:rPr lang="ru-RU" sz="2400" dirty="0">
                <a:effectLst/>
              </a:rPr>
              <a:t>роли оценочного сообщества республики во взаимодействии с властью;</a:t>
            </a:r>
          </a:p>
          <a:p>
            <a:pPr marL="18288" indent="0" algn="just">
              <a:buNone/>
            </a:pPr>
            <a:r>
              <a:rPr lang="ru-RU" sz="2400" dirty="0">
                <a:effectLst/>
              </a:rPr>
              <a:t>- защита внутриреспубликанского рынка оценки от иногородних оценщиков;</a:t>
            </a:r>
          </a:p>
          <a:p>
            <a:pPr marL="18288" indent="0" algn="just">
              <a:buNone/>
            </a:pPr>
            <a:r>
              <a:rPr lang="ru-RU" sz="2400" dirty="0">
                <a:effectLst/>
              </a:rPr>
              <a:t>- повышение качества оценки на основе качественных баз данных.</a:t>
            </a:r>
          </a:p>
          <a:p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559408"/>
              </p:ext>
            </p:extLst>
          </p:nvPr>
        </p:nvGraphicFramePr>
        <p:xfrm>
          <a:off x="4018976" y="5305003"/>
          <a:ext cx="1131888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r:id="rId3" imgW="1711440" imgH="1686960" progId="CorelDRAW.Graphic.12">
                  <p:embed/>
                </p:oleObj>
              </mc:Choice>
              <mc:Fallback>
                <p:oleObj r:id="rId3" imgW="1711440" imgH="1686960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976" y="5305003"/>
                        <a:ext cx="1131888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44" b="44204"/>
          <a:stretch/>
        </p:blipFill>
        <p:spPr>
          <a:xfrm>
            <a:off x="1259632" y="6093296"/>
            <a:ext cx="665057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1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pPr algn="ctr"/>
            <a:r>
              <a:rPr lang="ru-RU" dirty="0">
                <a:effectLst/>
              </a:rPr>
              <a:t>Почему ТПП</a:t>
            </a:r>
            <a:r>
              <a:rPr lang="ru-RU" dirty="0" smtClean="0">
                <a:effectLst/>
              </a:rPr>
              <a:t>?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420888"/>
            <a:ext cx="8280920" cy="3657599"/>
          </a:xfrm>
        </p:spPr>
        <p:txBody>
          <a:bodyPr/>
          <a:lstStyle/>
          <a:p>
            <a:pPr marL="18288" indent="0" algn="just">
              <a:buNone/>
            </a:pPr>
            <a:r>
              <a:rPr lang="ru-RU" sz="2400" dirty="0" smtClean="0">
                <a:effectLst/>
              </a:rPr>
              <a:t>- торгово-промышленная </a:t>
            </a:r>
            <a:r>
              <a:rPr lang="ru-RU" sz="2400" dirty="0">
                <a:effectLst/>
              </a:rPr>
              <a:t>палата независима как от власти, так и от различных промышленных групп, соблюдает нейтралитет</a:t>
            </a:r>
            <a:r>
              <a:rPr lang="ru-RU" sz="2400" dirty="0" smtClean="0">
                <a:effectLst/>
              </a:rPr>
              <a:t>;</a:t>
            </a:r>
          </a:p>
          <a:p>
            <a:pPr marL="18288" indent="0" algn="just">
              <a:buNone/>
            </a:pPr>
            <a:r>
              <a:rPr lang="ru-RU" sz="2400" dirty="0" smtClean="0">
                <a:effectLst/>
              </a:rPr>
              <a:t>- имеет поддержку в лице ТПП России;</a:t>
            </a:r>
          </a:p>
          <a:p>
            <a:pPr marL="18288" indent="0" algn="just">
              <a:buNone/>
            </a:pPr>
            <a:r>
              <a:rPr lang="ru-RU" sz="2400" dirty="0" smtClean="0">
                <a:effectLst/>
              </a:rPr>
              <a:t>- имеет опыт взаимодействия со всеми участниками рынка.</a:t>
            </a:r>
          </a:p>
          <a:p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559408"/>
              </p:ext>
            </p:extLst>
          </p:nvPr>
        </p:nvGraphicFramePr>
        <p:xfrm>
          <a:off x="4018976" y="5305003"/>
          <a:ext cx="1131888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r:id="rId3" imgW="1711440" imgH="1686960" progId="CorelDRAW.Graphic.12">
                  <p:embed/>
                </p:oleObj>
              </mc:Choice>
              <mc:Fallback>
                <p:oleObj r:id="rId3" imgW="1711440" imgH="1686960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976" y="5305003"/>
                        <a:ext cx="1131888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44" b="44204"/>
          <a:stretch/>
        </p:blipFill>
        <p:spPr>
          <a:xfrm>
            <a:off x="1259632" y="6093296"/>
            <a:ext cx="665057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37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46784"/>
          </a:xfrm>
        </p:spPr>
        <p:txBody>
          <a:bodyPr/>
          <a:lstStyle/>
          <a:p>
            <a:pPr algn="ctr"/>
            <a:r>
              <a:rPr lang="ru-RU" sz="4000" dirty="0">
                <a:effectLst/>
              </a:rPr>
              <a:t>Что может получить ТПП ЧР от консолидации оценщиков</a:t>
            </a:r>
            <a:r>
              <a:rPr lang="ru-RU" sz="4000" dirty="0" smtClean="0">
                <a:effectLst/>
              </a:rPr>
              <a:t>:</a:t>
            </a:r>
            <a:endParaRPr lang="ru-RU" sz="40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708920"/>
            <a:ext cx="8496944" cy="3168352"/>
          </a:xfrm>
        </p:spPr>
        <p:txBody>
          <a:bodyPr/>
          <a:lstStyle/>
          <a:p>
            <a:pPr marL="18288" indent="0" algn="just">
              <a:buNone/>
            </a:pPr>
            <a:r>
              <a:rPr lang="ru-RU" sz="2400" dirty="0" smtClean="0">
                <a:effectLst/>
              </a:rPr>
              <a:t>- </a:t>
            </a:r>
            <a:r>
              <a:rPr lang="ru-RU" sz="2400" dirty="0" err="1" smtClean="0">
                <a:effectLst/>
              </a:rPr>
              <a:t>субконтрактация</a:t>
            </a:r>
            <a:r>
              <a:rPr lang="ru-RU" sz="2400" dirty="0" smtClean="0">
                <a:effectLst/>
              </a:rPr>
              <a:t> </a:t>
            </a:r>
            <a:r>
              <a:rPr lang="ru-RU" sz="2400" dirty="0">
                <a:effectLst/>
              </a:rPr>
              <a:t>оценочных услуг, как на республиканском, так и на общероссийском уровне</a:t>
            </a:r>
            <a:r>
              <a:rPr lang="ru-RU" sz="2400" dirty="0" smtClean="0">
                <a:effectLst/>
              </a:rPr>
              <a:t>;</a:t>
            </a:r>
          </a:p>
          <a:p>
            <a:pPr marL="361188" indent="-342900" algn="just">
              <a:buFontTx/>
              <a:buChar char="-"/>
            </a:pPr>
            <a:endParaRPr lang="ru-RU" sz="2400" dirty="0" smtClean="0">
              <a:effectLst/>
            </a:endParaRPr>
          </a:p>
          <a:p>
            <a:pPr marL="18288" indent="0" algn="just">
              <a:buNone/>
            </a:pPr>
            <a:r>
              <a:rPr lang="ru-RU" sz="2400" dirty="0" smtClean="0">
                <a:effectLst/>
              </a:rPr>
              <a:t>- коммерциализация </a:t>
            </a:r>
            <a:r>
              <a:rPr lang="ru-RU" sz="2400" dirty="0">
                <a:effectLst/>
              </a:rPr>
              <a:t>баз данных для использования в оценочной практике.</a:t>
            </a:r>
          </a:p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559408"/>
              </p:ext>
            </p:extLst>
          </p:nvPr>
        </p:nvGraphicFramePr>
        <p:xfrm>
          <a:off x="4018976" y="5305003"/>
          <a:ext cx="1131888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r:id="rId3" imgW="1711440" imgH="1686960" progId="CorelDRAW.Graphic.12">
                  <p:embed/>
                </p:oleObj>
              </mc:Choice>
              <mc:Fallback>
                <p:oleObj r:id="rId3" imgW="1711440" imgH="1686960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976" y="5305003"/>
                        <a:ext cx="1131888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44" b="44204"/>
          <a:stretch/>
        </p:blipFill>
        <p:spPr>
          <a:xfrm>
            <a:off x="1259632" y="6093296"/>
            <a:ext cx="665057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72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107</TotalTime>
  <Words>294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Литейная</vt:lpstr>
      <vt:lpstr>CorelDRAW.Graphic.12</vt:lpstr>
      <vt:lpstr>Оценка как область предпринимательской деятельности переживает не простые времена. </vt:lpstr>
      <vt:lpstr>Качество оценки</vt:lpstr>
      <vt:lpstr>Сохранение накопленного опыта может быть достигнуто путем консолидации оценщиков в регионе.</vt:lpstr>
      <vt:lpstr>Механизмы консолидации:</vt:lpstr>
      <vt:lpstr>Результат консолидации:</vt:lpstr>
      <vt:lpstr>Почему ТПП?</vt:lpstr>
      <vt:lpstr>Что может получить ТПП ЧР от консолидации оценщиков: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как область предпринимательской деятельности переживает не простые времена.</dc:title>
  <dc:creator>Оценщик</dc:creator>
  <cp:lastModifiedBy>Валерий</cp:lastModifiedBy>
  <cp:revision>13</cp:revision>
  <dcterms:created xsi:type="dcterms:W3CDTF">2018-10-24T06:59:41Z</dcterms:created>
  <dcterms:modified xsi:type="dcterms:W3CDTF">2018-10-24T21:09:45Z</dcterms:modified>
</cp:coreProperties>
</file>