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7" r:id="rId3"/>
    <p:sldId id="297" r:id="rId4"/>
    <p:sldId id="295" r:id="rId5"/>
    <p:sldId id="321" r:id="rId6"/>
    <p:sldId id="322" r:id="rId7"/>
    <p:sldId id="325" r:id="rId8"/>
    <p:sldId id="320" r:id="rId9"/>
    <p:sldId id="303" r:id="rId10"/>
    <p:sldId id="305" r:id="rId11"/>
    <p:sldId id="313" r:id="rId12"/>
    <p:sldId id="324" r:id="rId13"/>
    <p:sldId id="318" r:id="rId14"/>
    <p:sldId id="31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B8CF8B"/>
    <a:srgbClr val="C5D5E9"/>
    <a:srgbClr val="F4F8C0"/>
    <a:srgbClr val="FDBBCE"/>
    <a:srgbClr val="F8F5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42" autoAdjust="0"/>
  </p:normalViewPr>
  <p:slideViewPr>
    <p:cSldViewPr>
      <p:cViewPr>
        <p:scale>
          <a:sx n="75" d="100"/>
          <a:sy n="75" d="100"/>
        </p:scale>
        <p:origin x="-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!&#1088;&#1072;&#1073;&#1086;&#1095;&#1072;&#1103;%20&#1087;&#1072;&#1087;&#1082;&#1072;%20&#1050;&#1088;&#1072;&#1081;&#1085;&#1080;&#1082;&#1086;&#1074;&#1072;\1%20&#1056;&#1072;&#1073;&#1086;&#1095;&#1077;&#1077;\1%20&#1048;&#1085;&#1092;&#1086;&#1088;&#1084;-&#1086;&#1094;&#1077;&#1085;&#1082;&#1072;\7%20&#1042;&#1045;&#1041;&#1045;&#1053;&#1040;&#1056;&#1067;\!%20&#1074;&#1077;&#1073;&#1080;&#1085;&#1072;&#1088;%2014.11.2017%20&#1086;&#1094;&#1077;&#1085;&#1082;&#1072;%20&#1054;&#1050;&#1057;\&#1087;&#1088;&#1080;&#1084;&#1077;&#1088;%20&#1076;&#1083;&#1103;%20&#1074;&#1077;&#1073;&#1080;&#1085;&#1072;&#1088;&#1072;%2014.11.2017%20&#1053;&#1054;&#1042;&#1067;&#104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70C0"/>
              </a:solidFill>
            </c:spPr>
          </c:marker>
          <c:trendline>
            <c:trendlineType val="linear"/>
          </c:trendline>
          <c:xVal>
            <c:numRef>
              <c:f>'расчет коэффициентов для ОКС'!$C$14:$C$15</c:f>
              <c:numCache>
                <c:formatCode>General</c:formatCode>
                <c:ptCount val="2"/>
                <c:pt idx="0">
                  <c:v>0.60000000000000009</c:v>
                </c:pt>
                <c:pt idx="1">
                  <c:v>1.4</c:v>
                </c:pt>
              </c:numCache>
            </c:numRef>
          </c:xVal>
          <c:yVal>
            <c:numRef>
              <c:f>'расчет коэффициентов для ОКС'!$D$14:$D$15</c:f>
              <c:numCache>
                <c:formatCode>0.00</c:formatCode>
                <c:ptCount val="2"/>
                <c:pt idx="0">
                  <c:v>0.43661971830985929</c:v>
                </c:pt>
                <c:pt idx="1">
                  <c:v>1.5633802816901408</c:v>
                </c:pt>
              </c:numCache>
            </c:numRef>
          </c:yVal>
        </c:ser>
        <c:dLbls/>
        <c:axId val="86284160"/>
        <c:axId val="97711616"/>
      </c:scatterChart>
      <c:valAx>
        <c:axId val="86284160"/>
        <c:scaling>
          <c:orientation val="minMax"/>
          <c:max val="1.4"/>
          <c:min val="0.6000000000000002"/>
        </c:scaling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r>
                  <a:rPr lang="ru-RU" sz="1200" b="1" i="0" baseline="0">
                    <a:solidFill>
                      <a:srgbClr val="FF0000"/>
                    </a:solidFill>
                    <a:effectLst/>
                  </a:rPr>
                  <a:t>Корректирующие коэффициенты для ЕОН </a:t>
                </a:r>
                <a:r>
                  <a:rPr lang="ru-RU" sz="1200" b="1" i="1" baseline="0">
                    <a:solidFill>
                      <a:srgbClr val="FF0000"/>
                    </a:solidFill>
                    <a:effectLst/>
                  </a:rPr>
                  <a:t>(</a:t>
                </a:r>
                <a:r>
                  <a:rPr lang="en-US" sz="1200" b="1" i="1" baseline="0">
                    <a:solidFill>
                      <a:srgbClr val="FF0000"/>
                    </a:solidFill>
                    <a:effectLst/>
                  </a:rPr>
                  <a:t>q)</a:t>
                </a:r>
                <a:endParaRPr lang="ru-RU" sz="1200" i="1">
                  <a:solidFill>
                    <a:srgbClr val="FF0000"/>
                  </a:solidFill>
                  <a:effectLst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7711616"/>
        <c:crosses val="autoZero"/>
        <c:crossBetween val="midCat"/>
      </c:valAx>
      <c:valAx>
        <c:axId val="977116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rgbClr val="FF0000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r>
                  <a:rPr lang="ru-RU" sz="1200" b="1" i="0" baseline="0">
                    <a:effectLst/>
                  </a:rPr>
                  <a:t>Корректирующие коэффициенты для ОКС </a:t>
                </a:r>
                <a:r>
                  <a:rPr lang="ru-RU" sz="1200" b="1" i="1" baseline="0">
                    <a:effectLst/>
                  </a:rPr>
                  <a:t>(</a:t>
                </a:r>
                <a:r>
                  <a:rPr lang="en-US" sz="1200" b="1" i="1" baseline="0">
                    <a:effectLst/>
                  </a:rPr>
                  <a:t>a</a:t>
                </a:r>
                <a:r>
                  <a:rPr lang="ru-RU" sz="1200" b="1" i="1" baseline="0">
                    <a:effectLst/>
                  </a:rPr>
                  <a:t>)</a:t>
                </a:r>
                <a:endParaRPr lang="ru-RU" sz="1200">
                  <a:solidFill>
                    <a:srgbClr val="FF0000"/>
                  </a:solidFill>
                </a:endParaRP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6284160"/>
        <c:crosses val="autoZero"/>
        <c:crossBetween val="midCat"/>
      </c:valAx>
      <c:spPr>
        <a:ln>
          <a:noFill/>
        </a:ln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9585E-3017-44BC-B68E-E66F4B90DE06}" type="datetimeFigureOut">
              <a:rPr lang="ru-RU" smtClean="0"/>
              <a:pPr/>
              <a:t>25.10.2018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63EC8-5066-4AA1-9258-73AEFA491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9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приветствовать вас сегодня и хочу предложить Вашему вниманию доклад, в котором речь пойдет об основных особенностях применения Справочника оценщика недвижимости при оценке земельных участков и ОКС для целей оспаривания кадастровой стоимости и кредитования и возможными связанным с этим ошибками, которые часто возникают при использовании справочника, как начинающими оценщиками так и профессионалами.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ряда лет специалисты Приволжского центра под руководством Л.А. Лейфера выпускают Справочники оценщика недвижимости, которые получили широкое распространение в пределах РФ (мы сотрудничаем с оценщиками более чем из 100 городов нашей страны). Начиная с 2011 года было составлено и выпущено уже несколько изданий справочника, в последние годы разделенного на сегменты рынка. Кроме этого подготовлены методические пособия для определения ликвидационной стоимости и границ интервала, в котором может находиться стоимость объекта оценки. Но потребность в сборниках сохраняется, поскольку происходит постоянное изменение оценочного законодательства, увеличивается область применения, увеличивается количество объектов оценки, наконец рыночная ситуация изменяется под действием кризисных явлений. В связи с этим возникает необходимость разработки новых методик оценки, обновления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критериальной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базы для оценки, расширения круга применения сборников, а также новые возможные варианты решения проблемы информационного обеспечения оценочной деятельности. И каждый раз, преступая к подготовке нового издания, мы анализируем не только существующие рыночные тренды, но и замечания от наших пользователей: коллег-оценщиков, представителей проверяющих органов, которые связаны, прежде всего, с практикой использования справочных данных и трактовкой понятий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68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Georgia" panose="02040502050405020303" pitchFamily="18" charset="0"/>
              </a:rPr>
              <a:t>Коэффициенты для ОКС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должны быть скорректированы с учетом доли в стоимости ЕОН стоимости, которая приходится  на улучшения, так как в справочнике корректирующие коэффициенты приводятся для ЕОН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графике представлена зависимость корректирующих коэффициентов для ОКС и Корректирующих коэффициентов для ЕОН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67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завершении своего доклада хочу сообщить о том, что в настоящее время мы занимаемся подготовкой нового издания, которое будет содержать корректирующие коэффициенты непосредственно для ОКС, а также описание основных методик и применения корректировок на практике.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Модифицированном методе выделения, о котором сегодня шла речь, имеется возможность одновременной оценки ОКС и земельных участков. Метод осуществляется с использованием инструментов регрессионного анализа по средствам объединения в общую выборку данных, включающую цены продаж (предложений) единых объектов недвижимости и свободных земельных участков. Осуществление метода не составляет больших трудностей для оценщиков и возможно с использованием стандартных функций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Excel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 класс объектов, характеризующийся широкими пределами изменения плотности застройки, может быть оценен этим методом.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способом предлагается решение проблемы недостатка рыночных данных по земельным участкам и по ОКС, в первую очередь, поскольку по ним прямые объекты-аналоги на рынке фактически отсутствуют. А также за счет объединения данных повышается точность оценки каждого из объекта оценки: свободного земельного участка и ОКС, что особенно важно при определении рыночной стоимости ОКС и ЗУ для целей оспаривания кадастровой стоимости, поскольку налоговая база становится более точной, и для кредитования, поскольку снижаются риски, связанные с отчуждением имущества.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59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ООО </a:t>
            </a:r>
            <a:r>
              <a:rPr lang="ru-RU" dirty="0" err="1" smtClean="0"/>
              <a:t>Информ</a:t>
            </a:r>
            <a:r>
              <a:rPr lang="ru-RU" dirty="0" smtClean="0"/>
              <a:t>-оценка также осуществляет 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роведение семинаров и конференций по актуальным вопросам оценки собственности.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Консультацию оценщиков, заказчиков и других заинтересованных лиц по проблемным вопросам оценки собственности и организует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вебинары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своих легальных пользователей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32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годы важнейшее место в практике оценки заняли работы по раздельной оценке объектов недвижимости: ОКС (объектов капитального строительства) и земельных участков.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известно, такая оценка выполняется в основном для целей оспаривания кадастровой стоимости и при передаче объектов недвижимости в залог банку для целей кредитования. Однако при оценке для целей залога и для целей оспаривания кадастровой стоимости необходимо учитывать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различные особенности рынка и самих объектов недвижимости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Так, например, при оценке для банка отдельно учитываются показатели ликвидности рынка, интенсивность продаж аналогичных объектов, сокращенные сроки экспозиции и т.д. Тогда как при оспаривании возникают и другие проблемы: дефицит информации по объектам аналогам (поскольку оценка, как правило, проводится на дату в прошлом), по этой же причине возникает недостаток точной информации о состоянии и технических характеристиках самого объекта оценки на дату определения стоимости, осмотр объекта фактически не возможен.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сегодняшнем докладе я расскажу о том, какие инструменты для подобной оценки имеются в справочниках, и какие методики мы предлагаем в помощь оценщику.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прежде отметим, что наибольшую сложность на практике представляет собой оценка объектов капитального строительства (далее ОКС), поскольку она негласно включает в себя и оценку земельного участка, таким образом, объединив в себе все вопросы оценки для целей оспаривания и кредитования.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91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Базовое соотношение рыночной стоимости единого объекта недвижимости и его составных частей выглядит следующим образом: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b="1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P</a:t>
            </a:r>
            <a:r>
              <a:rPr lang="en-US" sz="1200" b="1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C</a:t>
            </a:r>
            <a:r>
              <a:rPr lang="en-US" sz="1200" b="1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			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en-US" sz="120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				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Наибольшую сложность на практике представляет собой оценка объектов капитального строительства (далее ОКС), поскольку она негласно включает в себя и оценку земельного участка, таким образом, объединив в себе все вопросы оценки для целей оспаривания и кредитования.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23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ОКС может проводиться всеми тремя подходами к оценке, в каждом из которых имеются свои трудности. Но все же, как показывает практика, наибольшая сложность при оценке ОКС связана с подбором рыночных данных по ценам предложений объектов, которые могут быть использованы в качестве объектов-аналогов при реализации метода сравнения продаж (как по ценам предложений – для сравнительного подхода, так и по арендным ставкам – для доходного). Здесь трудность возникает по двум причинам.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одной стороны, объекты капитального строительства не выступают на открытом рынке объектами купли-продажи, поскольку представляют собой, как отмечает Максим Ильин, «кирпичи, висящие в воздухе», то есть не имеют принадлежности к конкретному земельному участку. На рынке, как правило, фактически представлены единые объекты недвижимости (здание и земельный участок). Следовательно, при реализации сравнительного (рыночного) подхода к оценке, возникает необходимость «вытащить» из стоимости ЕОН стоимость земельного участка, таким образом, рассчитав стоимость ОКС. Другими словами, для оценки ОКС требуются две группы аналогов: по земельным участкам и единым объектам недвижимости. И учитывая неопределенность, которая возникает при оценке ЕОН и ЗУ по-отдельности, неопределенность оценки ОКС увеличивается в два раза.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или иначе, итоговая неопределенность оценки обуславливает необходимость разработки иных, более совершенных методов оценки ОКС. К их числу, безусловно, относится известный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Модифицированный метод выделения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котором речь в докладе пойдет чуть ниже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rgbClr val="99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71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ОКС оцениваются в рамках трех подходов: затратного, сравнительного и доходного.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Методами затратного подхода по ФСО №7, п.24,г определение стоимости объекта капитального строительства осуществляется: «путем суммирования затрат на создание этих объектов и прибыли предпринимателя и вычитания их физического износа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устареваний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Земельный участок при этом не оценивается.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сравнительного (рыночного) и доходного подходов к оценке характерна следующая упрощенная методология: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рассчитывается стоимость ЕОН;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отдельно рассчитывается стоимость прав на свободный ЗУ;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определяется стоимость ОКС путем вычитания из стоимости ЕОН, рассчитанной на 1 этапе, стоимость прав на ЗУ.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исключение стоимости земельного участка из стоимости ЕОН может происходить в разной последовательности: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ЗУ исключается из цен объектов-аналогов до того, как произведены корректировки для приведения к характеристикам объекта оценки;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ЗУ исключается из стоимости ЕОН, уже скорректированного к характеристикам объекта оценки.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Оценка ЗУ и ОКС в отдаленных районах, узкоспециализированных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низколиквидных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объектов, оценка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прошлые даты выдвинула в число первоочередных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проблему оценки в условиях сильнейшего недостатка рыночных данных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rgbClr val="990000"/>
                </a:solidFill>
                <a:effectLst/>
                <a:latin typeface="+mn-lt"/>
                <a:ea typeface="+mn-ea"/>
                <a:cs typeface="+mn-cs"/>
              </a:rPr>
              <a:t>Данную проблему можно решить только путем привлечения дополнительной релевантной информации.</a:t>
            </a: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61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Универсальный метод оценки -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Модифицированный метод выделения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позволяющий определять стоимость объекта капитального строительства и свободного земельного участка был предложен специалистами ПЦФКО еще в 2006 году. Поскольку тогда оценка ОКС как отдельных объектов была не актуальна, авторы ограничились на применении методики для оценки земельных участков.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методе предусмотрена возможность раздельной оценки земельного участка и улучшений (ОКС) на основе объединенных в общую выборку данных, включающую цены свободных земельных участков и цены продаж (предложений единых объектов недвижимости).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 объединения данных повышается точность оценки каждого из объекта оценки: свободного земельного участка и ОКС. Таким образом решаются сразу две проблемы: недостатка рыночных данных по объектам-аналогам, а также снижение уровня неопределенности оценки, а, соответственно, снижение рисков, что особенно важно при оценке для целей залога. И это относится как к ОКС, так и к земельным участкам.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определение стоимости конкретного земельного участка или ОКС с использованием данных по единым объектам недвижимости с отличающимися характеристиками возможно, если имеется возможность выполнить соответствующие корректировки, приводящие их к условно однородным объектам.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работах 2015 года Л.А.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Лейфером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сегодняшним докладчиком Модифицированный метод выделения впервые был обобщен, путем включения в базовую модель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корректирующих коэффициентов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там самым применение модели было расширено на случай неоднородных исходных данных.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77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сравнительный анализ прямого и модифицированного методов для определения рыночной стоимости ОКС и свободных земельных участков по основным параметрам: область применения, исходные данные, процесс оценки, оценка точности полученных результатов.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42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известно,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использование корректировок позволяет приблизить объекты-аналоги к оцениваемому объекту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применения корректировок формируется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квазиоднородная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выборка, с помощью которой можно расширить количество аналогов и тем самым уменьшить погрешность результата оценки.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здесь очень важно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обратить ваше внимание на проблему, которая заключается в том,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Стоимость ОКС должна зависеть от факторов, непосредственно относящихся к ОКС (материал стен, физическое состояние здания и т. п.) и не зависеть от характеристик земельного участка (площадь участка, заболоченность и т. п.).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Следовательно,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орректирующий коэффициент для ОКС в общем случае не равен соответствующему корректирующему коэффициенту для ЕОН.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к сожалению,  в большинстве отчетов по оценке этот факт не учитывается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190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Корректирующие коэффициенты могут быть рассчитаны различными методами, например, методом парных продаж, а также принимаются из справочной литературы, в которой они представлены в виде средних значений величины корректирующих коэффициентов и окружающих их интервалов (диапазонов) возможных значений.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определения корректировок по земельным участкам можно использовать значения, приведенные в «Справочнике оценщика недвижимости-2017. Земельные участки», поскольку они относятся к свободным земельным участкам. А для определения корректировок по ОКС допускается также воспользоваться данными Справочника оценщика недвижимости-2018», посвященным сегментам недвижимости (например,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офисно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-торговые объекты, производственно-складские объекты, жилые дома)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они должны быть скорректированы ,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как в справочнике корректирующие коэффициенты приводятся для ЕОН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63EC8-5066-4AA1-9258-73AEFA4916A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59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Архитектурный\Arh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365103"/>
            <a:ext cx="7772400" cy="64807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152728" cy="4816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821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F7314D-12AA-4842-AD9F-6545BE2FA757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AABF9A-A340-49E4-B3BA-F55586696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C5934C-F3CA-41CF-8028-4AC52872D94A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CF1898-55F6-4CEB-9DC8-7F652CB18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09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95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514DCD-5872-47D3-A95A-F70B76205906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3601C6-FBA6-4EE6-B765-6ED89C941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3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BB0AA7-E8C3-464A-AA00-98D662E0C83E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9A15AE-BF92-4BD8-8A62-584DB1A08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32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8B11DF-1763-44A0-8A86-7F33537D65CF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FB642A-378E-4448-8C66-370FCCA21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36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8C18B4-7AD0-44C0-9EEE-9AA2B4321D6C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92E32-A434-4054-BE98-66305AE75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26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3DB097-E41C-4F03-A036-B6267206E412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A1B2F4-A976-4178-89C1-8AC0F506D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24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EB1A50-CF50-4A75-9752-BB413F45EC47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32C307-D878-46B2-8BC0-6227602DC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75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A2A95B-7512-4858-8A16-1D2AC0A06FDC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BF2BC2-A324-4998-BE26-D290486A1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8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Архитектурный\Arhit_Slid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618288"/>
            <a:ext cx="1822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600">
                <a:solidFill>
                  <a:srgbClr val="93CDDD"/>
                </a:solidFill>
                <a:latin typeface="Bell MT" pitchFamily="18" charset="0"/>
              </a:rPr>
              <a:t>ProPowerPoint.Ru</a:t>
            </a:r>
            <a:endParaRPr lang="ru-RU" altLang="ru-RU" sz="1600">
              <a:solidFill>
                <a:srgbClr val="93CDDD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93096"/>
            <a:ext cx="9144000" cy="7920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Georgia" panose="02040502050405020303" pitchFamily="18" charset="0"/>
              </a:rPr>
              <a:t>Особенности применения справочников оценщика при оценке земельных участков и ОКС для целей оспаривания кадастровой стоимости и кредитования</a:t>
            </a:r>
            <a:endParaRPr lang="ru-RU" sz="1800" dirty="0" smtClean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6153150" cy="481012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latin typeface="Georgia" panose="02040502050405020303" pitchFamily="18" charset="0"/>
              </a:rPr>
              <a:t>Докладчик: Крайникова Татьяна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09945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973" y="6276021"/>
            <a:ext cx="903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eorgia" panose="02040502050405020303" pitchFamily="18" charset="0"/>
              </a:rPr>
              <a:t>Конференция оценщиков Чувашии</a:t>
            </a:r>
          </a:p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 25 октября 2018 года</a:t>
            </a:r>
            <a:endParaRPr lang="ru-RU" sz="1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8680"/>
            <a:ext cx="8579296" cy="792163"/>
          </a:xfrm>
        </p:spPr>
        <p:txBody>
          <a:bodyPr/>
          <a:lstStyle/>
          <a:p>
            <a:r>
              <a:rPr lang="ru-RU" sz="2200" b="1" dirty="0">
                <a:solidFill>
                  <a:prstClr val="white"/>
                </a:solidFill>
                <a:latin typeface="Georgia" panose="02040502050405020303" pitchFamily="18" charset="0"/>
              </a:rPr>
              <a:t>Где взять корректирующие коэффициенты для </a:t>
            </a:r>
            <a:r>
              <a:rPr lang="ru-RU" sz="22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ОКС?</a:t>
            </a:r>
            <a:endParaRPr lang="ru-RU" sz="22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Исходными данными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для расчета корректирующих коэффициентов для ОКС являются </a:t>
            </a:r>
            <a:r>
              <a:rPr lang="ru-RU" sz="1600" b="1" dirty="0">
                <a:solidFill>
                  <a:srgbClr val="990000"/>
                </a:solidFill>
                <a:latin typeface="Georgia" panose="02040502050405020303" pitchFamily="18" charset="0"/>
              </a:rPr>
              <a:t>корректирующие коэффициенты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для единого объекта недвижимости, которые приведены  в</a:t>
            </a:r>
            <a:r>
              <a:rPr lang="ru-RU" sz="16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Справочнике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buNone/>
            </a:pPr>
            <a:endParaRPr lang="ru-RU" sz="500" b="1" i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Допущения</a:t>
            </a:r>
            <a:r>
              <a:rPr 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Объект оценки и объект - аналог  характеризуются одинаковым назначением, нахождением в одном регионе, а также одинаковыми значениями всех </a:t>
            </a:r>
            <a:r>
              <a:rPr lang="ru-RU" sz="1600" dirty="0" err="1">
                <a:solidFill>
                  <a:prstClr val="black"/>
                </a:solidFill>
                <a:latin typeface="Georgia" panose="02040502050405020303" pitchFamily="18" charset="0"/>
              </a:rPr>
              <a:t>ценообразующих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 параметров, кроме одного (параметра сравнения).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Доля стоимости ОКС в стоимости ЕОН сохраняется примерно одинаковой для объекта оценки и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объекта-аналога</a:t>
            </a:r>
          </a:p>
          <a:p>
            <a:pPr marL="0" lvl="0" indent="0">
              <a:buNone/>
            </a:pPr>
            <a:endParaRPr lang="ru-RU" sz="5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Введем обозначения: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b</a:t>
            </a:r>
            <a:r>
              <a:rPr lang="ru-RU" sz="16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Georgia" panose="02040502050405020303" pitchFamily="18" charset="0"/>
              </a:rPr>
              <a:t>- 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корректирующий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коэффициент для ОКС по отличающемуся параметру сравнения;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q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</a:rPr>
              <a:t> - </a:t>
            </a:r>
            <a:r>
              <a:rPr 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корректирующий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коэффициент для ЕОН  по отличающемуся параметру сравнения.</a:t>
            </a:r>
          </a:p>
          <a:p>
            <a:r>
              <a:rPr lang="ru-RU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U = C</a:t>
            </a:r>
            <a:r>
              <a:rPr lang="ru-RU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0 </a:t>
            </a: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/V</a:t>
            </a:r>
            <a:r>
              <a:rPr lang="ru-RU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0 </a:t>
            </a:r>
            <a:r>
              <a:rPr lang="en-US" sz="1600" b="1" dirty="0">
                <a:latin typeface="Georgia" panose="02040502050405020303" pitchFamily="18" charset="0"/>
              </a:rPr>
              <a:t>- </a:t>
            </a:r>
            <a:r>
              <a:rPr lang="ru-RU" sz="1600" b="1" dirty="0">
                <a:latin typeface="Georgia" panose="02040502050405020303" pitchFamily="18" charset="0"/>
              </a:rPr>
              <a:t>доля стоимости </a:t>
            </a:r>
            <a:r>
              <a:rPr lang="ru-RU" sz="1600" b="1" dirty="0" smtClean="0">
                <a:latin typeface="Georgia" panose="02040502050405020303" pitchFamily="18" charset="0"/>
              </a:rPr>
              <a:t>ОКС </a:t>
            </a:r>
            <a:r>
              <a:rPr lang="ru-RU" sz="1600" b="1" dirty="0">
                <a:latin typeface="Georgia" panose="02040502050405020303" pitchFamily="18" charset="0"/>
              </a:rPr>
              <a:t>в стоимости ЕОН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8255" y="5670376"/>
            <a:ext cx="1187624" cy="11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657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27" y="1556792"/>
            <a:ext cx="4967783" cy="4525963"/>
          </a:xfrm>
        </p:spPr>
        <p:txBody>
          <a:bodyPr/>
          <a:lstStyle/>
          <a:p>
            <a:pPr eaLnBrk="1" hangingPunct="1">
              <a:defRPr/>
            </a:pPr>
            <a:endParaRPr lang="ru-RU" altLang="ru-RU" sz="3600" dirty="0" smtClean="0">
              <a:latin typeface="Georgia" panose="02040502050405020303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altLang="ru-RU" sz="1400" b="1" dirty="0" smtClean="0">
              <a:latin typeface="Georgia" panose="02040502050405020303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Georgia" panose="02040502050405020303" pitchFamily="18" charset="0"/>
              </a:rPr>
              <a:t>Расчет корректировок для ОКС*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4392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4568" y="5273332"/>
            <a:ext cx="7956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* </a:t>
            </a:r>
            <a:r>
              <a:rPr lang="ru-RU" altLang="ru-RU" sz="1600" dirty="0">
                <a:latin typeface="Georgia" panose="02040502050405020303" pitchFamily="18" charset="0"/>
              </a:rPr>
              <a:t>Источник корректировок: «</a:t>
            </a: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Справочник оценщика недвижимости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2018 </a:t>
            </a: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Производственно-складская недвижимость и сходные типы объектов</a:t>
            </a:r>
            <a:r>
              <a:rPr lang="ru-RU" altLang="ru-RU" sz="1600" dirty="0">
                <a:latin typeface="Georgia" panose="02040502050405020303" pitchFamily="18" charset="0"/>
              </a:rPr>
              <a:t>»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2753774"/>
              </p:ext>
            </p:extLst>
          </p:nvPr>
        </p:nvGraphicFramePr>
        <p:xfrm>
          <a:off x="179512" y="2420885"/>
          <a:ext cx="4176464" cy="220331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92154"/>
                <a:gridCol w="696078"/>
                <a:gridCol w="1082787"/>
                <a:gridCol w="1005445"/>
              </a:tblGrid>
              <a:tr h="2470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200" b="1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аналога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ЕОН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ОКС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42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корректировка на состояние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0,73</a:t>
                      </a:r>
                    </a:p>
                  </a:txBody>
                  <a:tcPr marL="0" marR="0" marT="0" marB="0"/>
                </a:tc>
              </a:tr>
              <a:tr h="24700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корректировка на площадь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1,26</a:t>
                      </a:r>
                    </a:p>
                  </a:txBody>
                  <a:tcPr marL="0" marR="0" marT="0" marB="0"/>
                </a:tc>
              </a:tr>
              <a:tr h="24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</a:t>
                      </a:r>
                    </a:p>
                  </a:txBody>
                  <a:tcPr marL="0" marR="0" marT="0" marB="0"/>
                </a:tc>
              </a:tr>
              <a:tr h="24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0,81</a:t>
                      </a:r>
                    </a:p>
                  </a:txBody>
                  <a:tcPr marL="0" marR="0" marT="0" marB="0"/>
                </a:tc>
              </a:tr>
              <a:tr h="24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0,86</a:t>
                      </a:r>
                    </a:p>
                  </a:txBody>
                  <a:tcPr marL="0" marR="0" marT="0" marB="0"/>
                </a:tc>
              </a:tr>
              <a:tr h="247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1,24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3476648"/>
              </p:ext>
            </p:extLst>
          </p:nvPr>
        </p:nvGraphicFramePr>
        <p:xfrm>
          <a:off x="4499992" y="2141567"/>
          <a:ext cx="4443020" cy="289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084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548680"/>
            <a:ext cx="8579296" cy="792163"/>
          </a:xfrm>
        </p:spPr>
        <p:txBody>
          <a:bodyPr/>
          <a:lstStyle/>
          <a:p>
            <a:r>
              <a:rPr lang="ru-RU" sz="32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Новый справочник для оценки ОКС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8255" y="5670376"/>
            <a:ext cx="1187624" cy="11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Корректирующие коэффициенты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тем ценообразующим факторам, которые влияют только на стоимость </a:t>
            </a:r>
            <a:r>
              <a:rPr lang="ru-RU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объектов капитального строительства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Офисно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-торгового и производственно- складского назначения, также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описание методик оценки ОКС и конкретные примеры оценки</a:t>
            </a:r>
            <a:r>
              <a:rPr lang="ru-RU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14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Georgia" panose="02040502050405020303" pitchFamily="18" charset="0"/>
              </a:rPr>
              <a:t>ООО «</a:t>
            </a:r>
            <a:r>
              <a:rPr lang="ru-RU" sz="3200" b="1" dirty="0" err="1" smtClean="0">
                <a:latin typeface="Georgia" panose="02040502050405020303" pitchFamily="18" charset="0"/>
              </a:rPr>
              <a:t>Информ</a:t>
            </a:r>
            <a:r>
              <a:rPr lang="ru-RU" sz="3200" b="1" dirty="0" smtClean="0">
                <a:latin typeface="Georgia" panose="02040502050405020303" pitchFamily="18" charset="0"/>
              </a:rPr>
              <a:t>-оценка»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1" t="4811" r="8381" b="5346"/>
          <a:stretch/>
        </p:blipFill>
        <p:spPr bwMode="auto">
          <a:xfrm>
            <a:off x="-18728" y="1371600"/>
            <a:ext cx="916272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8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792163"/>
          </a:xfrm>
        </p:spPr>
        <p:txBody>
          <a:bodyPr/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Благодарим Вас за внимание!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276872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Приволжский центр методического и информационного обеспечения оценки</a:t>
            </a:r>
            <a:endParaRPr lang="en-US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(ООО «</a:t>
            </a:r>
            <a:r>
              <a:rPr lang="ru-RU" sz="2000" b="1" dirty="0" err="1">
                <a:solidFill>
                  <a:srgbClr val="002060"/>
                </a:solidFill>
                <a:latin typeface="Constantia" pitchFamily="18" charset="0"/>
              </a:rPr>
              <a:t>Информ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-оценка»)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inform-ocenka.ru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Constantia" pitchFamily="18" charset="0"/>
              </a:rPr>
              <a:t>8-920-056-23-36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8-920-006-20-29</a:t>
            </a:r>
          </a:p>
        </p:txBody>
      </p:sp>
    </p:spTree>
    <p:extLst>
      <p:ext uri="{BB962C8B-B14F-4D97-AF65-F5344CB8AC3E}">
        <p14:creationId xmlns:p14="http://schemas.microsoft.com/office/powerpoint/2010/main" xmlns="" val="32275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3501"/>
          </a:xfrm>
        </p:spPr>
        <p:txBody>
          <a:bodyPr/>
          <a:lstStyle/>
          <a:p>
            <a:r>
              <a:rPr lang="ru-RU" sz="2600" b="1" dirty="0" smtClean="0">
                <a:latin typeface="Georgia" panose="02040502050405020303" pitchFamily="18" charset="0"/>
              </a:rPr>
              <a:t>Необходимость оценки раздельной оценки ОКС и ЗУ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01704"/>
            <a:ext cx="1187624" cy="11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3385316"/>
              </p:ext>
            </p:extLst>
          </p:nvPr>
        </p:nvGraphicFramePr>
        <p:xfrm>
          <a:off x="359532" y="1412776"/>
          <a:ext cx="8424936" cy="262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/>
                <a:gridCol w="4212468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для оспаривания кадастровой стоимости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для банка с целью кредитования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</a:tr>
              <a:tr h="1099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</a:rPr>
                        <a:t>земельный налог и налог на имущество: ЗУ и ОСК  - разные базы налогообложения</a:t>
                      </a:r>
                      <a:endParaRPr lang="ru-RU" sz="2000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</a:rPr>
                        <a:t>ЗУ и ОСК – разные предметы залога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lnL>
                      <a:noFill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В этих 2 случаях Оценщику требуется учесть различные особенности рынка и самих объектов недвижимости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9473022"/>
              </p:ext>
            </p:extLst>
          </p:nvPr>
        </p:nvGraphicFramePr>
        <p:xfrm>
          <a:off x="359532" y="4098828"/>
          <a:ext cx="8604956" cy="252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2478"/>
                <a:gridCol w="4302478"/>
              </a:tblGrid>
              <a:tr h="201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Оценка на дату в прошлом: </a:t>
                      </a:r>
                      <a:r>
                        <a:rPr lang="ru-RU" sz="2000" b="1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</a:rPr>
                        <a:t>недостаточно информации об объектах-аналогах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, о самих объектах недвижимости, </a:t>
                      </a:r>
                      <a:r>
                        <a:rPr lang="ru-RU" sz="2000" b="1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</a:rPr>
                        <a:t>невозможен осмотр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особенности верификации отчетов в региональных комиссиях по оспариванию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и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тд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Необходимость </a:t>
                      </a:r>
                      <a:r>
                        <a:rPr lang="ru-RU" sz="2000" b="1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</a:rPr>
                        <a:t>учитывать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</a:rPr>
                        <a:t>риски банка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, сокращенные сроки экспозиции, </a:t>
                      </a:r>
                      <a:r>
                        <a:rPr lang="ru-RU" sz="2000" b="1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</a:rPr>
                        <a:t>ликвидность объектов недвижимости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, интенсивность продаж аналогичных объектов</a:t>
                      </a:r>
                    </a:p>
                    <a:p>
                      <a:pPr algn="l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6300192" y="3139486"/>
            <a:ext cx="0" cy="32403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55776" y="3170312"/>
            <a:ext cx="0" cy="32403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595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Georgia" panose="02040502050405020303" pitchFamily="18" charset="0"/>
              </a:rPr>
              <a:t>Базовые </a:t>
            </a:r>
            <a:r>
              <a:rPr lang="ru-RU" sz="2800" b="1" dirty="0" smtClean="0">
                <a:latin typeface="Georgia" panose="02040502050405020303" pitchFamily="18" charset="0"/>
              </a:rPr>
              <a:t>формулы 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V = C +</a:t>
            </a:r>
            <a:r>
              <a:rPr lang="ru-RU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P</a:t>
            </a:r>
            <a:endParaRPr lang="ru-RU" sz="2400" b="1" i="1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V</a:t>
            </a:r>
            <a:r>
              <a:rPr lang="en-US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– </a:t>
            </a:r>
            <a:r>
              <a:rPr 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рыночная стоимость ЕОН</a:t>
            </a:r>
          </a:p>
          <a:p>
            <a:pPr marL="0" lvl="0" indent="0">
              <a:buNone/>
            </a:pP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-  стоимость ОКС</a:t>
            </a:r>
          </a:p>
          <a:p>
            <a:pPr marL="0" lvl="0" indent="0">
              <a:buNone/>
            </a:pP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P</a:t>
            </a:r>
            <a:r>
              <a:rPr 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– стоимость ЗУ </a:t>
            </a:r>
          </a:p>
          <a:p>
            <a:pPr lvl="0" algn="just">
              <a:spcAft>
                <a:spcPts val="600"/>
              </a:spcAft>
            </a:pPr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Для каждого объекта величина </a:t>
            </a: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стоимости, приходящаяся на </a:t>
            </a:r>
            <a:r>
              <a:rPr lang="ru-RU" sz="1800" b="1" dirty="0">
                <a:solidFill>
                  <a:srgbClr val="1F497D"/>
                </a:solidFill>
                <a:latin typeface="Georgia" panose="02040502050405020303" pitchFamily="18" charset="0"/>
              </a:rPr>
              <a:t>ОКС</a:t>
            </a: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, должна </a:t>
            </a:r>
            <a:r>
              <a:rPr lang="ru-RU" sz="1800" b="1" dirty="0">
                <a:solidFill>
                  <a:srgbClr val="990000"/>
                </a:solidFill>
                <a:latin typeface="Georgia" panose="02040502050405020303" pitchFamily="18" charset="0"/>
              </a:rPr>
              <a:t>в сумме </a:t>
            </a: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с рыночной стоимостью </a:t>
            </a:r>
            <a:r>
              <a:rPr lang="ru-RU" sz="1800" b="1" dirty="0">
                <a:solidFill>
                  <a:srgbClr val="1F497D"/>
                </a:solidFill>
                <a:latin typeface="Georgia" panose="02040502050405020303" pitchFamily="18" charset="0"/>
              </a:rPr>
              <a:t>земельного участка</a:t>
            </a: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, равняться рыночной стоимости </a:t>
            </a:r>
            <a:r>
              <a:rPr lang="ru-RU" sz="1800" b="1" dirty="0">
                <a:solidFill>
                  <a:srgbClr val="1F497D"/>
                </a:solidFill>
                <a:latin typeface="Georgia" panose="02040502050405020303" pitchFamily="18" charset="0"/>
              </a:rPr>
              <a:t>ЕОН</a:t>
            </a: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 algn="ctr">
              <a:buNone/>
            </a:pPr>
            <a:r>
              <a:rPr lang="en-US" sz="2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V</a:t>
            </a:r>
            <a:r>
              <a:rPr lang="en-US" sz="1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2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= </a:t>
            </a:r>
            <a:r>
              <a:rPr lang="en-US" sz="2400" b="1" i="1" dirty="0" err="1" smtClean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en-US" sz="1400" b="1" i="1" dirty="0" err="1" smtClean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1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+ </a:t>
            </a:r>
            <a:r>
              <a:rPr lang="en-US" sz="2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P</a:t>
            </a:r>
            <a:r>
              <a:rPr lang="en-US" sz="1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</a:p>
          <a:p>
            <a:pPr marL="0" lvl="0" indent="0">
              <a:buNone/>
            </a:pPr>
            <a:r>
              <a:rPr lang="en-US" sz="1600" b="1" i="1" dirty="0" err="1" smtClean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Georgia" panose="02040502050405020303" pitchFamily="18" charset="0"/>
              </a:rPr>
              <a:t>– </a:t>
            </a:r>
            <a:r>
              <a:rPr 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номер объекта недвижимости из группы сходных объектов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Для каждого объекта недвижимости  из группы сходных объектов, объединенных по признаку одинакового назначения и характеризуемых одинаковыми факторами ценообразования справедливо</a:t>
            </a: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V</a:t>
            </a:r>
            <a:r>
              <a:rPr lang="en-US" sz="16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= </a:t>
            </a:r>
            <a:r>
              <a:rPr lang="en-US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en-US" sz="12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*Q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+ p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*S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endParaRPr lang="en-US" sz="1200" b="1" i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271463" indent="0">
              <a:buNone/>
            </a:pPr>
            <a:r>
              <a:rPr lang="en-US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-  удельная стоимость ОКС</a:t>
            </a:r>
          </a:p>
          <a:p>
            <a:pPr marL="271463" indent="0">
              <a:buNone/>
            </a:pPr>
            <a:r>
              <a:rPr lang="en-US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p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-  удельная стоимость ЗУ</a:t>
            </a:r>
          </a:p>
          <a:p>
            <a:pPr marL="271463" indent="0">
              <a:buNone/>
            </a:pPr>
            <a:r>
              <a:rPr lang="en-US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Q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- площадь ОКС</a:t>
            </a:r>
          </a:p>
          <a:p>
            <a:pPr marL="271463" lvl="0" indent="0">
              <a:buNone/>
            </a:pPr>
            <a:r>
              <a:rPr lang="en-US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S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12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- площадь земельного участка</a:t>
            </a:r>
          </a:p>
          <a:p>
            <a:pPr marL="0" lvl="0" indent="0"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70376"/>
            <a:ext cx="1187624" cy="11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818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3501"/>
          </a:xfrm>
        </p:spPr>
        <p:txBody>
          <a:bodyPr/>
          <a:lstStyle/>
          <a:p>
            <a:r>
              <a:rPr lang="ru-RU" sz="3200" b="1" dirty="0" smtClean="0">
                <a:latin typeface="Georgia" panose="02040502050405020303" pitchFamily="18" charset="0"/>
              </a:rPr>
              <a:t>Основные проблемы оценки ОКС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548" y="1544612"/>
            <a:ext cx="8641940" cy="4852988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200" b="1" dirty="0" smtClean="0">
                <a:solidFill>
                  <a:srgbClr val="990000"/>
                </a:solidFill>
                <a:latin typeface="Georgia" pitchFamily="18" charset="0"/>
              </a:rPr>
              <a:t>Основной </a:t>
            </a:r>
            <a:r>
              <a:rPr lang="ru-RU" sz="2200" b="1" dirty="0">
                <a:solidFill>
                  <a:srgbClr val="990000"/>
                </a:solidFill>
                <a:latin typeface="Georgia" pitchFamily="18" charset="0"/>
              </a:rPr>
              <a:t>источник </a:t>
            </a:r>
            <a:r>
              <a:rPr lang="ru-RU" sz="22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информации </a:t>
            </a:r>
            <a:r>
              <a:rPr lang="ru-RU" sz="2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</a:t>
            </a:r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рыночная информация (цены продаж/предложений) о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ЕОН, </a:t>
            </a:r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содержащих оцениваемый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 ОКС</a:t>
            </a:r>
            <a:r>
              <a:rPr lang="ru-RU" sz="2200" dirty="0">
                <a:solidFill>
                  <a:srgbClr val="002060"/>
                </a:solidFill>
                <a:latin typeface="Georgia" panose="02040502050405020303" pitchFamily="18" charset="0"/>
              </a:rPr>
              <a:t>. Также при использовании традиционных методов необходимо предварительно оценить стоимость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ЗУ 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ru-RU" sz="2400" dirty="0" smtClean="0">
              <a:solidFill>
                <a:srgbClr val="1F497D">
                  <a:lumMod val="60000"/>
                  <a:lumOff val="40000"/>
                </a:srgbClr>
              </a:solidFill>
              <a:latin typeface="Georgia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ru-RU" sz="22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ru-RU" sz="1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Рыночная </a:t>
            </a:r>
            <a:r>
              <a:rPr lang="ru-RU" sz="2200" dirty="0">
                <a:solidFill>
                  <a:srgbClr val="002060"/>
                </a:solidFill>
                <a:latin typeface="Georgia" pitchFamily="18" charset="0"/>
              </a:rPr>
              <a:t>информация о свободных земельных участках не является обязательной. </a:t>
            </a: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Объем рыночных данных при оценке </a:t>
            </a:r>
            <a:r>
              <a:rPr lang="ru-RU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ОКС</a:t>
            </a: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 можно существенно сократить и отказаться от поиска цен по свободным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ЗУ</a:t>
            </a:r>
            <a:endParaRPr lang="ru-RU" sz="2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01704"/>
            <a:ext cx="1187624" cy="11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059048"/>
              </p:ext>
            </p:extLst>
          </p:nvPr>
        </p:nvGraphicFramePr>
        <p:xfrm>
          <a:off x="368533" y="3176972"/>
          <a:ext cx="8406934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3467"/>
                <a:gridCol w="4203467"/>
              </a:tblGrid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990000"/>
                          </a:solidFill>
                          <a:latin typeface="Georgia" pitchFamily="18" charset="0"/>
                        </a:rPr>
                        <a:t>Требуются две группы аналогов</a:t>
                      </a:r>
                      <a:r>
                        <a:rPr lang="ru-RU" sz="2200" b="0" dirty="0" smtClean="0">
                          <a:solidFill>
                            <a:srgbClr val="990000"/>
                          </a:solidFill>
                          <a:latin typeface="Georgia" pitchFamily="18" charset="0"/>
                        </a:rPr>
                        <a:t>: </a:t>
                      </a: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по ЗУ и ЕОН</a:t>
                      </a:r>
                      <a:endParaRPr lang="ru-RU" sz="22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990000"/>
                          </a:solidFill>
                          <a:latin typeface="Georgia" pitchFamily="18" charset="0"/>
                        </a:rPr>
                        <a:t>Увеличивается неопределенность </a:t>
                      </a:r>
                      <a:r>
                        <a:rPr lang="ru-RU" sz="2200" b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(погрешность) </a:t>
                      </a:r>
                      <a:r>
                        <a:rPr lang="ru-RU" sz="2200" b="1" dirty="0" smtClean="0">
                          <a:solidFill>
                            <a:srgbClr val="990000"/>
                          </a:solidFill>
                          <a:latin typeface="Georgia" pitchFamily="18" charset="0"/>
                        </a:rPr>
                        <a:t>оценки в несколько</a:t>
                      </a:r>
                      <a:r>
                        <a:rPr lang="ru-RU" sz="2200" b="1" baseline="0" dirty="0" smtClean="0">
                          <a:solidFill>
                            <a:srgbClr val="990000"/>
                          </a:solidFill>
                          <a:latin typeface="Georgia" pitchFamily="18" charset="0"/>
                        </a:rPr>
                        <a:t> (!!!) раз</a:t>
                      </a:r>
                      <a:endParaRPr lang="ru-RU" sz="2200" b="1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031940" y="3738364"/>
            <a:ext cx="54006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447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1. </a:t>
            </a:r>
            <a:r>
              <a:rPr lang="ru-RU" sz="18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Метод </a:t>
            </a:r>
            <a:r>
              <a:rPr lang="ru-RU" sz="1800" b="1" dirty="0">
                <a:solidFill>
                  <a:prstClr val="white"/>
                </a:solidFill>
                <a:latin typeface="Georgia" panose="02040502050405020303" pitchFamily="18" charset="0"/>
              </a:rPr>
              <a:t>оценки ОКС , основанный на исключении цены земельного участка из цены ЕОН (по каждому объекту-аналогу</a:t>
            </a:r>
            <a:r>
              <a:rPr lang="ru-RU" sz="18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V</a:t>
            </a: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 = c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*Q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 + p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*S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endParaRPr lang="ru-RU" sz="1200" b="1" i="1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Цены объектов- аналогов, очищенные от стоимости   земельных участков </a:t>
            </a:r>
            <a:r>
              <a:rPr lang="en-US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p</a:t>
            </a:r>
            <a:r>
              <a:rPr lang="en-US" sz="12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*S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endParaRPr lang="ru-RU" sz="1200" b="1" i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рассчитываются  по формуле:</a:t>
            </a:r>
            <a:endParaRPr lang="en-US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*Q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 = V</a:t>
            </a: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>
                <a:solidFill>
                  <a:srgbClr val="990000"/>
                </a:solidFill>
                <a:latin typeface="Georgia" panose="02040502050405020303" pitchFamily="18" charset="0"/>
              </a:rPr>
              <a:t>-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 p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*S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endParaRPr lang="ru-RU" sz="1200" b="1" i="1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Значения удельной стоимости земельных участков определяются известными </a:t>
            </a:r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методами на основе данных по ценам сделок (предложений) объектов аналогов </a:t>
            </a:r>
            <a:endParaRPr lang="ru-RU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 algn="ctr">
              <a:buNone/>
            </a:pP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ru-RU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= </a:t>
            </a:r>
            <a:r>
              <a:rPr lang="ru-RU" b="1" i="1" dirty="0">
                <a:solidFill>
                  <a:srgbClr val="990000"/>
                </a:solidFill>
                <a:latin typeface="Georgia" panose="02040502050405020303" pitchFamily="18" charset="0"/>
              </a:rPr>
              <a:t>(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V</a:t>
            </a:r>
            <a:r>
              <a:rPr lang="en-US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>
                <a:solidFill>
                  <a:srgbClr val="990000"/>
                </a:solidFill>
                <a:latin typeface="Georgia" panose="02040502050405020303" pitchFamily="18" charset="0"/>
              </a:rPr>
              <a:t>-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 p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* S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ru-RU" b="1" i="1" dirty="0">
                <a:solidFill>
                  <a:srgbClr val="990000"/>
                </a:solidFill>
                <a:latin typeface="Georgia" panose="02040502050405020303" pitchFamily="18" charset="0"/>
              </a:rPr>
              <a:t>)* 1/</a:t>
            </a:r>
            <a:r>
              <a:rPr lang="en-US" b="1" i="1" dirty="0">
                <a:solidFill>
                  <a:srgbClr val="990000"/>
                </a:solidFill>
                <a:latin typeface="Georgia" panose="02040502050405020303" pitchFamily="18" charset="0"/>
              </a:rPr>
              <a:t>Q</a:t>
            </a:r>
            <a:r>
              <a:rPr lang="en-US" sz="12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endParaRPr lang="ru-RU" sz="1200" b="1" i="1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392488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Georgia" panose="02040502050405020303" pitchFamily="18" charset="0"/>
              </a:rPr>
              <a:t>Скорректированные цены удельной стоимости </a:t>
            </a:r>
            <a:r>
              <a:rPr lang="ru-RU" sz="1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ОКС рассчитываются с использованием корректирующих коэффициентов:</a:t>
            </a:r>
            <a:endParaRPr lang="ru-RU" sz="1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c</a:t>
            </a:r>
            <a:r>
              <a:rPr lang="en-US" sz="1100" b="1" i="1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sz="11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= </a:t>
            </a:r>
            <a:r>
              <a:rPr lang="ru-RU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А</a:t>
            </a:r>
            <a:r>
              <a:rPr lang="en-US" sz="1400" b="1" i="1" dirty="0" err="1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ru-RU" sz="1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*(</a:t>
            </a:r>
            <a:r>
              <a:rPr lang="en-US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V</a:t>
            </a:r>
            <a:r>
              <a:rPr lang="en-US" sz="1400" b="1" i="1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-</a:t>
            </a:r>
            <a:r>
              <a:rPr lang="en-US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p</a:t>
            </a:r>
            <a:r>
              <a:rPr lang="en-US" sz="1100" b="1" i="1" dirty="0">
                <a:solidFill>
                  <a:prstClr val="black"/>
                </a:solidFill>
                <a:latin typeface="Georgia" panose="02040502050405020303" pitchFamily="18" charset="0"/>
              </a:rPr>
              <a:t>i </a:t>
            </a:r>
            <a:r>
              <a:rPr lang="en-US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* S</a:t>
            </a:r>
            <a:r>
              <a:rPr lang="en-US" sz="1100" b="1" i="1" dirty="0">
                <a:solidFill>
                  <a:prstClr val="black"/>
                </a:solidFill>
                <a:latin typeface="Georgia" panose="02040502050405020303" pitchFamily="18" charset="0"/>
              </a:rPr>
              <a:t>i </a:t>
            </a:r>
            <a:r>
              <a:rPr 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)* 1/</a:t>
            </a:r>
            <a:r>
              <a:rPr lang="en-US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Q</a:t>
            </a:r>
            <a:r>
              <a:rPr lang="en-US" sz="1100" b="1" i="1" dirty="0">
                <a:solidFill>
                  <a:prstClr val="black"/>
                </a:solidFill>
                <a:latin typeface="Georgia" panose="02040502050405020303" pitchFamily="18" charset="0"/>
              </a:rPr>
              <a:t>i </a:t>
            </a:r>
            <a:endParaRPr lang="ru-RU" sz="1100" b="1" i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где:</a:t>
            </a:r>
            <a:r>
              <a:rPr 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</a:p>
          <a:p>
            <a:pPr marL="0" lvl="0" indent="0">
              <a:buNone/>
            </a:pPr>
            <a:r>
              <a:rPr lang="en-US" altLang="ru-RU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A</a:t>
            </a:r>
            <a:r>
              <a:rPr lang="en-US" altLang="ru-RU" sz="2400" b="1" i="1" baseline="-25000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= а</a:t>
            </a:r>
            <a:r>
              <a:rPr lang="ru-RU" altLang="ru-RU" sz="24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1</a:t>
            </a:r>
            <a:r>
              <a:rPr lang="en-US" altLang="ru-RU" sz="24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*а</a:t>
            </a:r>
            <a:r>
              <a:rPr lang="ru-RU" altLang="ru-RU" sz="24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r>
              <a:rPr lang="en-US" altLang="ru-RU" sz="24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4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…</a:t>
            </a:r>
            <a:r>
              <a:rPr lang="ru-RU" alt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*</a:t>
            </a:r>
            <a:r>
              <a:rPr lang="ru-RU" altLang="ru-RU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а</a:t>
            </a:r>
            <a:r>
              <a:rPr lang="ru-RU" altLang="ru-RU" sz="24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к</a:t>
            </a:r>
            <a:r>
              <a:rPr lang="en-US" altLang="ru-RU" sz="2400" b="1" i="1" baseline="-25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endParaRPr lang="ru-RU" altLang="ru-RU" sz="2400" b="1" i="1" baseline="-25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Количество корректировок </a:t>
            </a:r>
            <a:r>
              <a:rPr lang="ru-RU" altLang="ru-RU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(</a:t>
            </a:r>
            <a:r>
              <a:rPr lang="en-US" altLang="ru-RU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k</a:t>
            </a:r>
            <a:r>
              <a:rPr lang="ru-RU" altLang="ru-RU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) </a:t>
            </a:r>
            <a:endParaRPr lang="en-US" altLang="ru-RU" sz="1600" b="1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не </a:t>
            </a:r>
            <a:r>
              <a:rPr lang="ru-RU" altLang="ru-RU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более 3-х </a:t>
            </a:r>
            <a:endParaRPr lang="ru-RU" altLang="ru-RU" sz="2400" b="1" baseline="-25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c</a:t>
            </a:r>
            <a:r>
              <a:rPr lang="ru-RU" sz="1100" b="1" i="1" dirty="0">
                <a:solidFill>
                  <a:prstClr val="black"/>
                </a:solidFill>
                <a:latin typeface="Georgia" panose="02040502050405020303" pitchFamily="18" charset="0"/>
              </a:rPr>
              <a:t>0 </a:t>
            </a:r>
            <a:r>
              <a:rPr lang="en-US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=</a:t>
            </a:r>
            <a:r>
              <a:rPr 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1/т*(</a:t>
            </a:r>
            <a:r>
              <a:rPr lang="en-US" sz="24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c</a:t>
            </a:r>
            <a:r>
              <a:rPr lang="ru-RU" sz="11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1 </a:t>
            </a:r>
            <a:r>
              <a:rPr 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+</a:t>
            </a:r>
            <a:r>
              <a:rPr lang="en-US" sz="24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c</a:t>
            </a:r>
            <a:r>
              <a:rPr lang="ru-RU" sz="11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r>
              <a:rPr lang="ru-RU" sz="24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+…</a:t>
            </a:r>
            <a:r>
              <a:rPr lang="en-US" sz="24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c</a:t>
            </a:r>
            <a:r>
              <a:rPr lang="ru-RU" sz="11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к</a:t>
            </a:r>
            <a:r>
              <a:rPr lang="ru-RU" sz="24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en-US" sz="2400" b="1" baseline="-25000" dirty="0" smtClean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2400" b="1" baseline="-25000" dirty="0" smtClean="0">
                <a:solidFill>
                  <a:srgbClr val="003366"/>
                </a:solidFill>
                <a:latin typeface="Georgia" panose="02040502050405020303" pitchFamily="18" charset="0"/>
              </a:rPr>
              <a:t>Где </a:t>
            </a:r>
            <a:r>
              <a:rPr lang="ru-RU" sz="2400" b="1" baseline="-25000" dirty="0">
                <a:solidFill>
                  <a:srgbClr val="003366"/>
                </a:solidFill>
                <a:latin typeface="Georgia" panose="02040502050405020303" pitchFamily="18" charset="0"/>
              </a:rPr>
              <a:t>взять корректирующие коэффициенты для ОКС:  </a:t>
            </a:r>
            <a:endParaRPr lang="en-US" sz="2400" b="1" baseline="-25000" dirty="0" smtClean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altLang="ru-RU" sz="24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а</a:t>
            </a:r>
            <a:r>
              <a:rPr lang="ru-RU" altLang="ru-RU" sz="24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1</a:t>
            </a:r>
            <a:r>
              <a:rPr lang="en-US" altLang="ru-RU" sz="24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4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,</a:t>
            </a:r>
            <a:r>
              <a:rPr lang="ru-RU" alt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а</a:t>
            </a:r>
            <a:r>
              <a:rPr lang="ru-RU" altLang="ru-RU" sz="24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r>
              <a:rPr lang="en-US" altLang="ru-RU" sz="24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4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…</a:t>
            </a:r>
            <a:r>
              <a:rPr lang="ru-RU" alt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4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а</a:t>
            </a:r>
            <a:r>
              <a:rPr lang="ru-RU" altLang="ru-RU" sz="24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к</a:t>
            </a:r>
            <a:r>
              <a:rPr lang="en-US" altLang="ru-RU" sz="24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4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???</a:t>
            </a:r>
            <a:endParaRPr lang="ru-RU" altLang="ru-RU" sz="2400" b="1" i="1" baseline="-25000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ru-RU" sz="1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8255" y="5670376"/>
            <a:ext cx="1187624" cy="11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018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2. </a:t>
            </a:r>
            <a:r>
              <a:rPr lang="ru-RU" sz="24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Модифицированный метод выделения для оценки ОКС и ЗУ одновременно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9384" y="1420530"/>
            <a:ext cx="4038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V</a:t>
            </a:r>
            <a:r>
              <a:rPr lang="en-US" sz="1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= c</a:t>
            </a:r>
            <a:r>
              <a:rPr lang="en-US" sz="11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*Q</a:t>
            </a:r>
            <a:r>
              <a:rPr lang="en-US" sz="11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+ p</a:t>
            </a:r>
            <a:r>
              <a:rPr lang="en-US" sz="11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r>
              <a:rPr lang="en-US" sz="2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*S</a:t>
            </a:r>
            <a:r>
              <a:rPr lang="en-US" sz="11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 </a:t>
            </a:r>
            <a:endParaRPr lang="ru-RU" sz="1100" b="1" i="1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После </a:t>
            </a:r>
            <a:r>
              <a:rPr 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приведения с помощью известных корректировок к объекту оценки:</a:t>
            </a:r>
          </a:p>
          <a:p>
            <a:pPr marL="0" lvl="0" indent="0" algn="ctr">
              <a:buNone/>
            </a:pPr>
            <a:endParaRPr lang="ru-RU" sz="500" b="1" i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 algn="ctr">
              <a:buNone/>
            </a:pPr>
            <a:r>
              <a:rPr lang="en-US" sz="2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V</a:t>
            </a:r>
            <a:r>
              <a:rPr lang="en-US" sz="1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24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= </a:t>
            </a:r>
            <a:r>
              <a:rPr lang="ru-RU" sz="20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В</a:t>
            </a:r>
            <a:r>
              <a:rPr lang="en-US" sz="1400" b="1" i="1" dirty="0" err="1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1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en-US" sz="20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* </a:t>
            </a:r>
            <a:r>
              <a:rPr lang="en-US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ru-RU" sz="1100" b="1" i="1" dirty="0">
                <a:solidFill>
                  <a:srgbClr val="990000"/>
                </a:solidFill>
                <a:latin typeface="Georgia" panose="02040502050405020303" pitchFamily="18" charset="0"/>
              </a:rPr>
              <a:t>0</a:t>
            </a:r>
            <a:r>
              <a:rPr lang="en-US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*Q</a:t>
            </a:r>
            <a:r>
              <a:rPr lang="en-US" sz="1400" b="1" i="1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 </a:t>
            </a:r>
            <a:r>
              <a:rPr lang="en-US" sz="20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+ </a:t>
            </a:r>
            <a:r>
              <a:rPr lang="ru-RU" sz="20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А</a:t>
            </a:r>
            <a:r>
              <a:rPr lang="en-US" sz="1400" b="1" i="1" dirty="0" err="1" smtClean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20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* p</a:t>
            </a:r>
            <a:r>
              <a:rPr lang="ru-RU" sz="11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0</a:t>
            </a:r>
            <a:r>
              <a:rPr lang="en-US" sz="20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*S</a:t>
            </a:r>
            <a:r>
              <a:rPr lang="en-US" sz="12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sz="20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endParaRPr lang="en-US" sz="2000" b="1" i="1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500" b="1" i="1" dirty="0" smtClean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6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а</a:t>
            </a:r>
            <a:r>
              <a:rPr lang="en-US" altLang="ru-RU" sz="1600" b="1" i="1" baseline="-25000" dirty="0" err="1">
                <a:solidFill>
                  <a:srgbClr val="990000"/>
                </a:solidFill>
                <a:latin typeface="Georgia" panose="02040502050405020303" pitchFamily="18" charset="0"/>
              </a:rPr>
              <a:t>ki</a:t>
            </a:r>
            <a:r>
              <a:rPr lang="ru-RU" altLang="ru-RU" sz="1600" b="1" i="1" baseline="-25000" dirty="0">
                <a:solidFill>
                  <a:srgbClr val="990000"/>
                </a:solidFill>
                <a:latin typeface="Georgia" panose="02040502050405020303" pitchFamily="18" charset="0"/>
              </a:rPr>
              <a:t>  </a:t>
            </a:r>
            <a:r>
              <a:rPr lang="en-US" alt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–</a:t>
            </a:r>
            <a:r>
              <a:rPr lang="ru-RU" altLang="ru-RU" sz="1600" b="1" i="1" baseline="-25000" dirty="0">
                <a:solidFill>
                  <a:srgbClr val="003366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корректировки для </a:t>
            </a:r>
            <a:r>
              <a:rPr lang="ru-RU" alt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ЗУ</a:t>
            </a:r>
            <a:endParaRPr lang="ru-RU" altLang="ru-RU" sz="16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ru-RU" sz="16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b</a:t>
            </a:r>
            <a:r>
              <a:rPr lang="en-US" altLang="ru-RU" sz="1600" b="1" i="1" baseline="-25000" dirty="0" smtClean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en-US" altLang="ru-RU" sz="1600" b="1" i="1" baseline="-25000" dirty="0" err="1">
                <a:solidFill>
                  <a:srgbClr val="990000"/>
                </a:solidFill>
                <a:latin typeface="Georgia" panose="02040502050405020303" pitchFamily="18" charset="0"/>
              </a:rPr>
              <a:t>ki</a:t>
            </a:r>
            <a:r>
              <a:rPr lang="en-US" altLang="ru-RU" sz="1600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en-US" alt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–</a:t>
            </a:r>
            <a:r>
              <a:rPr lang="en-US" altLang="ru-RU" sz="1600" b="1" i="1" baseline="-25000" dirty="0">
                <a:solidFill>
                  <a:srgbClr val="003366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600" b="1" i="1" baseline="-25000" dirty="0">
                <a:solidFill>
                  <a:srgbClr val="003366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корректировки для </a:t>
            </a:r>
            <a:r>
              <a:rPr lang="ru-RU" alt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ОКС</a:t>
            </a:r>
            <a:endParaRPr lang="ru-RU" altLang="ru-RU" sz="16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18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ru-RU" sz="11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0</a:t>
            </a:r>
            <a:r>
              <a:rPr lang="ru-RU" altLang="ru-RU" sz="2000" dirty="0" smtClean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</a:t>
            </a:r>
            <a:r>
              <a:rPr lang="ru-RU" alt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удельная стоимость ОКС </a:t>
            </a:r>
            <a:r>
              <a:rPr lang="ru-RU" altLang="ru-RU" sz="14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(неизвестная)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1800" b="1" i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p</a:t>
            </a:r>
            <a:r>
              <a:rPr lang="ru-RU" sz="1100" b="1" i="1" dirty="0">
                <a:solidFill>
                  <a:srgbClr val="990000"/>
                </a:solidFill>
                <a:latin typeface="Georgia" panose="02040502050405020303" pitchFamily="18" charset="0"/>
              </a:rPr>
              <a:t>0 </a:t>
            </a:r>
            <a:r>
              <a:rPr lang="ru-RU" alt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-удельная </a:t>
            </a:r>
            <a:r>
              <a:rPr lang="ru-RU" alt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стоимость ЗУ </a:t>
            </a:r>
            <a:r>
              <a:rPr lang="ru-RU" altLang="ru-RU" sz="14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(неизвестная)</a:t>
            </a:r>
            <a:endParaRPr lang="ru-RU" altLang="ru-RU" sz="1400" b="1" dirty="0">
              <a:solidFill>
                <a:srgbClr val="990000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ru-RU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A</a:t>
            </a:r>
            <a:r>
              <a:rPr lang="en-US" altLang="ru-RU" sz="1600" b="1" i="1" baseline="-25000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 – </a:t>
            </a:r>
            <a:r>
              <a:rPr lang="ru-RU" alt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суммарная корректировка по </a:t>
            </a:r>
            <a:r>
              <a:rPr lang="ru-RU" alt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ЗУ</a:t>
            </a:r>
            <a:endParaRPr lang="ru-RU" altLang="ru-RU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ru-RU" sz="1600" b="1" i="1" dirty="0">
                <a:solidFill>
                  <a:srgbClr val="990000"/>
                </a:solidFill>
                <a:latin typeface="Georgia" panose="02040502050405020303" pitchFamily="18" charset="0"/>
              </a:rPr>
              <a:t>B</a:t>
            </a:r>
            <a:r>
              <a:rPr lang="en-US" altLang="ru-RU" sz="1600" b="1" i="1" baseline="-25000" dirty="0">
                <a:solidFill>
                  <a:srgbClr val="990000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1600" dirty="0">
                <a:solidFill>
                  <a:prstClr val="black"/>
                </a:solidFill>
                <a:latin typeface="Georgia" panose="02040502050405020303" pitchFamily="18" charset="0"/>
              </a:rPr>
              <a:t> – </a:t>
            </a:r>
            <a:r>
              <a:rPr lang="ru-RU" altLang="ru-RU" sz="1400" dirty="0">
                <a:solidFill>
                  <a:prstClr val="black"/>
                </a:solidFill>
                <a:latin typeface="Georgia" panose="02040502050405020303" pitchFamily="18" charset="0"/>
              </a:rPr>
              <a:t>суммарная корректировка по </a:t>
            </a:r>
            <a:r>
              <a:rPr lang="ru-RU" alt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ОКС</a:t>
            </a:r>
            <a:endParaRPr lang="ru-RU" altLang="ru-RU" sz="1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ru-RU" altLang="ru-RU" sz="1000" b="1" i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altLang="ru-RU" sz="18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A</a:t>
            </a:r>
            <a:r>
              <a:rPr lang="en-US" altLang="ru-RU" sz="20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0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= а</a:t>
            </a:r>
            <a:r>
              <a:rPr lang="ru-RU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1</a:t>
            </a:r>
            <a:r>
              <a:rPr lang="en-US" altLang="ru-RU" sz="20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*а</a:t>
            </a:r>
            <a:r>
              <a:rPr lang="ru-RU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r>
              <a:rPr lang="en-US" altLang="ru-RU" sz="20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…</a:t>
            </a:r>
            <a:r>
              <a:rPr lang="ru-RU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*</a:t>
            </a:r>
            <a:r>
              <a:rPr lang="ru-RU" altLang="ru-RU" sz="20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а</a:t>
            </a:r>
            <a:r>
              <a:rPr lang="ru-RU" altLang="ru-RU" sz="20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к</a:t>
            </a:r>
            <a:r>
              <a:rPr lang="en-US" altLang="ru-RU" sz="2000" b="1" i="1" baseline="-25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0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</a:t>
            </a:r>
            <a:endParaRPr lang="ru-RU" altLang="ru-RU" sz="2000" b="1" i="1" baseline="-250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В</a:t>
            </a:r>
            <a:r>
              <a:rPr lang="en-US" altLang="ru-RU" sz="20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 = в</a:t>
            </a:r>
            <a:r>
              <a:rPr lang="ru-RU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1</a:t>
            </a:r>
            <a:r>
              <a:rPr lang="en-US" altLang="ru-RU" sz="20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*в</a:t>
            </a:r>
            <a:r>
              <a:rPr lang="ru-RU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2</a:t>
            </a:r>
            <a:r>
              <a:rPr lang="en-US" altLang="ru-RU" sz="20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…</a:t>
            </a:r>
            <a:r>
              <a:rPr lang="ru-RU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*</a:t>
            </a:r>
            <a:r>
              <a:rPr lang="ru-RU" altLang="ru-RU" sz="2000" b="1" i="1" dirty="0" err="1">
                <a:solidFill>
                  <a:prstClr val="black"/>
                </a:solidFill>
                <a:latin typeface="Georgia" panose="02040502050405020303" pitchFamily="18" charset="0"/>
              </a:rPr>
              <a:t>в</a:t>
            </a:r>
            <a:r>
              <a:rPr lang="ru-RU" altLang="ru-RU" sz="20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к</a:t>
            </a:r>
            <a:r>
              <a:rPr lang="en-US" altLang="ru-RU" sz="2000" b="1" i="1" baseline="-25000" dirty="0" err="1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               </a:t>
            </a:r>
            <a:r>
              <a:rPr lang="ru-RU" altLang="ru-RU" sz="20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</a:t>
            </a:r>
            <a:endParaRPr lang="ru-RU" altLang="ru-RU" sz="2000" b="1" i="1" baseline="-25000" dirty="0" smtClean="0">
              <a:solidFill>
                <a:srgbClr val="003366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ru-RU" altLang="ru-RU" sz="2000" b="1" i="1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altLang="ru-RU" sz="20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V</a:t>
            </a:r>
            <a:r>
              <a:rPr lang="en-US" altLang="ru-RU" sz="20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20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/ A</a:t>
            </a:r>
            <a:r>
              <a:rPr lang="en-US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 S</a:t>
            </a:r>
            <a:r>
              <a:rPr lang="en-US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 = </a:t>
            </a:r>
            <a:r>
              <a:rPr lang="en-US" altLang="ru-RU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p</a:t>
            </a:r>
            <a:r>
              <a:rPr lang="en-US" altLang="ru-RU" sz="2000" b="1" i="1" baseline="-25000" dirty="0">
                <a:solidFill>
                  <a:srgbClr val="990000"/>
                </a:solidFill>
                <a:latin typeface="Georgia" panose="02040502050405020303" pitchFamily="18" charset="0"/>
              </a:rPr>
              <a:t>0</a:t>
            </a:r>
            <a:r>
              <a:rPr lang="en-US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 + </a:t>
            </a:r>
            <a:r>
              <a:rPr lang="en-US" altLang="ru-RU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c</a:t>
            </a:r>
            <a:r>
              <a:rPr lang="ru-RU" altLang="ru-RU" sz="2000" b="1" i="1" baseline="-25000" dirty="0">
                <a:solidFill>
                  <a:srgbClr val="990000"/>
                </a:solidFill>
                <a:latin typeface="Georgia" panose="02040502050405020303" pitchFamily="18" charset="0"/>
              </a:rPr>
              <a:t>о</a:t>
            </a:r>
            <a:r>
              <a:rPr lang="en-US" altLang="ru-RU" sz="2000" b="1" i="1" dirty="0">
                <a:solidFill>
                  <a:srgbClr val="990000"/>
                </a:solidFill>
                <a:latin typeface="Georgia" panose="02040502050405020303" pitchFamily="18" charset="0"/>
              </a:rPr>
              <a:t> </a:t>
            </a:r>
            <a:r>
              <a:rPr lang="en-US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B</a:t>
            </a:r>
            <a:r>
              <a:rPr lang="en-US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 Q</a:t>
            </a:r>
            <a:r>
              <a:rPr lang="en-US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/ A</a:t>
            </a:r>
            <a:r>
              <a:rPr lang="en-US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2000" b="1" i="1" dirty="0">
                <a:solidFill>
                  <a:prstClr val="black"/>
                </a:solidFill>
                <a:latin typeface="Georgia" panose="02040502050405020303" pitchFamily="18" charset="0"/>
              </a:rPr>
              <a:t> S</a:t>
            </a:r>
            <a:r>
              <a:rPr lang="en-US" altLang="ru-RU" sz="20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Georgia" panose="02040502050405020303" pitchFamily="18" charset="0"/>
              </a:rPr>
              <a:t>Обозначим: </a:t>
            </a:r>
          </a:p>
          <a:p>
            <a:r>
              <a:rPr lang="en-US" altLang="ru-RU" sz="1600" b="1" i="1" dirty="0">
                <a:solidFill>
                  <a:schemeClr val="tx2"/>
                </a:solidFill>
                <a:latin typeface="Georgia" panose="02040502050405020303" pitchFamily="18" charset="0"/>
              </a:rPr>
              <a:t>Y</a:t>
            </a:r>
            <a:r>
              <a:rPr lang="en-US" alt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=V</a:t>
            </a:r>
            <a:r>
              <a:rPr lang="en-US" altLang="ru-RU" sz="16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/ A</a:t>
            </a:r>
            <a:r>
              <a:rPr lang="en-US" altLang="ru-RU" sz="16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S</a:t>
            </a:r>
            <a:r>
              <a:rPr lang="en-US" altLang="ru-RU" sz="16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 </a:t>
            </a:r>
            <a:r>
              <a:rPr lang="ru-RU" altLang="ru-RU" sz="16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 скорректированная удельная цена ЕОН </a:t>
            </a:r>
          </a:p>
          <a:p>
            <a:r>
              <a:rPr lang="en-US" altLang="ru-RU" sz="16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X </a:t>
            </a:r>
            <a:r>
              <a:rPr lang="en-US" alt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= B</a:t>
            </a:r>
            <a:r>
              <a:rPr lang="en-US" altLang="ru-RU" sz="16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alt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Q</a:t>
            </a:r>
            <a:r>
              <a:rPr lang="en-US" altLang="ru-RU" sz="16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/ A</a:t>
            </a:r>
            <a:r>
              <a:rPr lang="en-US" altLang="ru-RU" sz="1600" b="1" i="1" baseline="-25000" dirty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en-US" altLang="ru-RU" sz="16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altLang="ru-RU" sz="16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S</a:t>
            </a:r>
            <a:r>
              <a:rPr lang="en-US" altLang="ru-RU" sz="16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</a:t>
            </a:r>
            <a:r>
              <a:rPr lang="ru-RU" altLang="ru-RU" sz="1600" b="1" i="1" baseline="-25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- скорректированная плотность застройки</a:t>
            </a:r>
            <a:endParaRPr lang="ru-RU" sz="11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3204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023" y="5949280"/>
            <a:ext cx="850209" cy="85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288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Сравнение двух методов оценки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8239098"/>
              </p:ext>
            </p:extLst>
          </p:nvPr>
        </p:nvGraphicFramePr>
        <p:xfrm>
          <a:off x="457200" y="1567876"/>
          <a:ext cx="8229600" cy="481345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98776"/>
                <a:gridCol w="4330824"/>
              </a:tblGrid>
              <a:tr h="4243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Традиционный</a:t>
                      </a:r>
                      <a:r>
                        <a:rPr lang="ru-RU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dirty="0" smtClean="0">
                          <a:latin typeface="Georgia" panose="02040502050405020303" pitchFamily="18" charset="0"/>
                        </a:rPr>
                        <a:t> метод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ММВ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45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anose="02040502050405020303" pitchFamily="18" charset="0"/>
                        </a:rPr>
                        <a:t>Для реализации метода оценки ОКС </a:t>
                      </a:r>
                      <a:r>
                        <a:rPr lang="ru-RU" b="1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</a:rPr>
                        <a:t>требуется</a:t>
                      </a:r>
                      <a:r>
                        <a:rPr lang="ru-RU" dirty="0" smtClean="0">
                          <a:latin typeface="Georgia" panose="02040502050405020303" pitchFamily="18" charset="0"/>
                        </a:rPr>
                        <a:t>: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Georgia" panose="02040502050405020303" pitchFamily="18" charset="0"/>
                        </a:rPr>
                        <a:t>рыночная информация (цены сделок/предложений) 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по ЕОН 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 не менее 5 объектов</a:t>
                      </a:r>
                      <a:r>
                        <a:rPr lang="ru-RU" baseline="0" dirty="0" smtClean="0">
                          <a:latin typeface="Georgia" panose="02040502050405020303" pitchFamily="18" charset="0"/>
                        </a:rPr>
                        <a:t>;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по свободным ЗУ</a:t>
                      </a:r>
                      <a:r>
                        <a:rPr lang="ru-RU" dirty="0" smtClean="0">
                          <a:latin typeface="Georgia" panose="02040502050405020303" pitchFamily="18" charset="0"/>
                        </a:rPr>
                        <a:t>, сходным с участком, входящим в состав ЕОН, </a:t>
                      </a:r>
                      <a:r>
                        <a:rPr lang="ru-RU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не менее 5 по каждому аналогу</a:t>
                      </a:r>
                      <a:r>
                        <a:rPr lang="ru-RU" baseline="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Этих данных достаточно,  чтобы получить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удовлетворительную по точности оценку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Для реализации метода оценки ОКС </a:t>
                      </a: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требуется: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рыночная информация (цены сделок/предложений) </a:t>
                      </a:r>
                      <a:r>
                        <a:rPr lang="ru-RU" sz="1800" b="1" kern="1200" noProof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800" b="1" kern="1200" noProof="0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ЕОН  не менее 5 объектов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kern="1200" noProof="0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(ЕОН + свободные ЗУ)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Этих данных достаточно,  чтобы получить </a:t>
                      </a:r>
                      <a:r>
                        <a:rPr lang="ru-RU" sz="1800" b="1" kern="1200" noProof="0" dirty="0" smtClean="0">
                          <a:solidFill>
                            <a:srgbClr val="99000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удовлетворительную по точности оценку</a:t>
                      </a: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Информация 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Georgia" panose="02040502050405020303" pitchFamily="18" charset="0"/>
                        </a:rPr>
                        <a:t>по свободным ЗУ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, 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сходным с участком, входящим в состав ЕОН, </a:t>
                      </a: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не является обязательной</a:t>
                      </a:r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,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 но </a:t>
                      </a: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обеспечивает повышение точности оценки ОКС.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58408"/>
            <a:ext cx="899592" cy="8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915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3501"/>
          </a:xfrm>
        </p:spPr>
        <p:txBody>
          <a:bodyPr/>
          <a:lstStyle/>
          <a:p>
            <a:r>
              <a:rPr lang="ru-RU" sz="3200" b="1" dirty="0" smtClean="0">
                <a:latin typeface="Georgia" panose="02040502050405020303" pitchFamily="18" charset="0"/>
              </a:rPr>
              <a:t>Основные проблемы оценки ОКС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8340"/>
            <a:ext cx="8661648" cy="4852988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Стоимость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ОКС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rgbClr val="990000"/>
                </a:solidFill>
                <a:latin typeface="Georgia" panose="02040502050405020303" pitchFamily="18" charset="0"/>
              </a:rPr>
              <a:t>должна зависеть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от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факторов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, непосредственно относящихся к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ОКС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 (материал стен, физическое состояние здания 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т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. п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.) и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не </a:t>
            </a:r>
            <a:r>
              <a:rPr lang="ru-RU" sz="2800" b="1" dirty="0">
                <a:solidFill>
                  <a:srgbClr val="990000"/>
                </a:solidFill>
                <a:latin typeface="Georgia" panose="02040502050405020303" pitchFamily="18" charset="0"/>
              </a:rPr>
              <a:t>зависеть от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характеристик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земельного участка 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</a:rPr>
              <a:t>(площадь участка, заболоченность и т. п.). 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Корректирующий коэффициент для </a:t>
            </a:r>
            <a:r>
              <a:rPr 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ОКС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 общем случае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не равен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соответствующему 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корректирующему коэффициенту для </a:t>
            </a:r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ЕОН</a:t>
            </a: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endParaRPr lang="ru-RU" sz="2400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01704"/>
            <a:ext cx="1187624" cy="11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4031940" y="4149080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4166592"/>
            <a:ext cx="0" cy="57606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776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3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000" b="1" dirty="0" smtClean="0">
                <a:latin typeface="Georgia" panose="02040502050405020303" pitchFamily="18" charset="0"/>
                <a:ea typeface="Times New Roman"/>
                <a:cs typeface="Rod" panose="02030509050101010101" pitchFamily="49" charset="-79"/>
              </a:rPr>
              <a:t>Пример. Производственно-складская недвижимость . </a:t>
            </a:r>
            <a:r>
              <a:rPr lang="ru-RU" sz="1800" dirty="0" smtClean="0">
                <a:latin typeface="Georgia" panose="02040502050405020303" pitchFamily="18" charset="0"/>
                <a:ea typeface="Times New Roman"/>
                <a:cs typeface="Rod" panose="02030509050101010101" pitchFamily="49" charset="-79"/>
              </a:rPr>
              <a:t/>
            </a:r>
            <a:br>
              <a:rPr lang="ru-RU" sz="1800" dirty="0" smtClean="0">
                <a:latin typeface="Georgia" panose="02040502050405020303" pitchFamily="18" charset="0"/>
                <a:ea typeface="Times New Roman"/>
                <a:cs typeface="Rod" panose="02030509050101010101" pitchFamily="49" charset="-79"/>
              </a:rPr>
            </a:br>
            <a:r>
              <a:rPr lang="ru-RU" sz="2000" b="1" dirty="0" err="1" smtClean="0">
                <a:latin typeface="Georgia" panose="02040502050405020303" pitchFamily="18" charset="0"/>
                <a:ea typeface="Times New Roman"/>
                <a:cs typeface="Rod" panose="02030509050101010101" pitchFamily="49" charset="-79"/>
              </a:rPr>
              <a:t>Ценообразующие</a:t>
            </a:r>
            <a:r>
              <a:rPr lang="ru-RU" sz="2000" b="1" dirty="0" smtClean="0">
                <a:latin typeface="Georgia" panose="02040502050405020303" pitchFamily="18" charset="0"/>
                <a:ea typeface="Times New Roman"/>
                <a:cs typeface="Rod" panose="02030509050101010101" pitchFamily="49" charset="-79"/>
              </a:rPr>
              <a:t> факторы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7881805"/>
              </p:ext>
            </p:extLst>
          </p:nvPr>
        </p:nvGraphicFramePr>
        <p:xfrm>
          <a:off x="539552" y="1700808"/>
          <a:ext cx="8136904" cy="3937247"/>
        </p:xfrm>
        <a:graphic>
          <a:graphicData uri="http://schemas.openxmlformats.org/drawingml/2006/table">
            <a:tbl>
              <a:tblPr firstRow="1" firstCol="1" bandRow="1">
                <a:solidFill>
                  <a:schemeClr val="tx2"/>
                </a:solidFill>
              </a:tblPr>
              <a:tblGrid>
                <a:gridCol w="4176464"/>
                <a:gridCol w="3960440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Принадлежность фактора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Наименование фактора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Факторы, относящиеся к ОКС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Общая площадь (фактор масштаба)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Физическое состояние здания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Материал стен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Рабочая высота потолка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административно-бытовых помещений в общей площади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Этаж расположения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Тип объекта (встроенное помещение, отдельно-стоящее здание)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Наличие грузоподъемных механизмов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Доля холодильных/низкотемпературных площадей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5E9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Факторы, относящиеся к ЗУ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Местоположение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Площадь земельного участка, относящегося к объекту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Ограниченность доступа к объекту (расположение на закрытой территории базы)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Расположение на огороженной территории (наличие ограждения территории)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Наличие железнодорожной ветки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F8B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Факторы, относящиеся к ЗУ и ОКС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Наличие отопления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C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Доступная электрическая мощность</a:t>
                      </a:r>
                      <a:endParaRPr lang="ru-RU" sz="1000" b="1" dirty="0"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C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8255" y="5670376"/>
            <a:ext cx="1187624" cy="11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3995994"/>
      </p:ext>
    </p:extLst>
  </p:cSld>
  <p:clrMapOvr>
    <a:masterClrMapping/>
  </p:clrMapOvr>
</p:sld>
</file>

<file path=ppt/theme/theme1.xml><?xml version="1.0" encoding="utf-8"?>
<a:theme xmlns:a="http://schemas.openxmlformats.org/drawingml/2006/main" name="Arhitekto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Arhitektor</Template>
  <TotalTime>3001</TotalTime>
  <Words>2758</Words>
  <Application>Microsoft Office PowerPoint</Application>
  <PresentationFormat>Экран (4:3)</PresentationFormat>
  <Paragraphs>227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Arhitektor</vt:lpstr>
      <vt:lpstr>Особенности применения справочников оценщика при оценке земельных участков и ОКС для целей оспаривания кадастровой стоимости и кредитования</vt:lpstr>
      <vt:lpstr>Необходимость оценки раздельной оценки ОКС и ЗУ </vt:lpstr>
      <vt:lpstr>Базовые формулы </vt:lpstr>
      <vt:lpstr>Основные проблемы оценки ОКС </vt:lpstr>
      <vt:lpstr>1. Метод оценки ОКС , основанный на исключении цены земельного участка из цены ЕОН (по каждому объекту-аналогу)</vt:lpstr>
      <vt:lpstr>2. Модифицированный метод выделения для оценки ОКС и ЗУ одновременно</vt:lpstr>
      <vt:lpstr>Сравнение двух методов оценки</vt:lpstr>
      <vt:lpstr>Основные проблемы оценки ОКС </vt:lpstr>
      <vt:lpstr> Пример. Производственно-складская недвижимость .  Ценообразующие факторы </vt:lpstr>
      <vt:lpstr>Где взять корректирующие коэффициенты для ОКС?</vt:lpstr>
      <vt:lpstr>Расчет корректировок для ОКС*</vt:lpstr>
      <vt:lpstr>Новый справочник для оценки ОКС</vt:lpstr>
      <vt:lpstr>ООО «Информ-оценка»</vt:lpstr>
      <vt:lpstr>Благодарим Вас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dc:description>http://propowerpoint.ru - Бесплатные шаблоны для презентаций. Полезные советы и уроки  PowerPoint .</dc:description>
  <cp:lastModifiedBy>User</cp:lastModifiedBy>
  <cp:revision>168</cp:revision>
  <dcterms:created xsi:type="dcterms:W3CDTF">2016-10-04T10:59:18Z</dcterms:created>
  <dcterms:modified xsi:type="dcterms:W3CDTF">2018-10-25T12:37:13Z</dcterms:modified>
</cp:coreProperties>
</file>