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1" r:id="rId2"/>
    <p:sldId id="400" r:id="rId3"/>
    <p:sldId id="394" r:id="rId4"/>
    <p:sldId id="395" r:id="rId5"/>
    <p:sldId id="397" r:id="rId6"/>
    <p:sldId id="398" r:id="rId7"/>
    <p:sldId id="399" r:id="rId8"/>
    <p:sldId id="402" r:id="rId9"/>
    <p:sldId id="407" r:id="rId10"/>
    <p:sldId id="408" r:id="rId11"/>
    <p:sldId id="409" r:id="rId12"/>
    <p:sldId id="410" r:id="rId13"/>
    <p:sldId id="411" r:id="rId14"/>
    <p:sldId id="412" r:id="rId15"/>
    <p:sldId id="403" r:id="rId16"/>
    <p:sldId id="404" r:id="rId17"/>
    <p:sldId id="390" r:id="rId18"/>
    <p:sldId id="362" r:id="rId19"/>
    <p:sldId id="388" r:id="rId20"/>
    <p:sldId id="387" r:id="rId21"/>
    <p:sldId id="376" r:id="rId22"/>
    <p:sldId id="370" r:id="rId23"/>
    <p:sldId id="374" r:id="rId24"/>
    <p:sldId id="371" r:id="rId25"/>
    <p:sldId id="372" r:id="rId26"/>
    <p:sldId id="378" r:id="rId27"/>
    <p:sldId id="383" r:id="rId28"/>
    <p:sldId id="379" r:id="rId29"/>
    <p:sldId id="375" r:id="rId30"/>
    <p:sldId id="384" r:id="rId31"/>
    <p:sldId id="386" r:id="rId32"/>
    <p:sldId id="382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351DC9-EA41-46B1-981D-CFD89C379D30}">
          <p14:sldIdLst>
            <p14:sldId id="381"/>
            <p14:sldId id="400"/>
            <p14:sldId id="394"/>
            <p14:sldId id="395"/>
            <p14:sldId id="397"/>
            <p14:sldId id="398"/>
            <p14:sldId id="399"/>
            <p14:sldId id="402"/>
            <p14:sldId id="407"/>
            <p14:sldId id="408"/>
            <p14:sldId id="409"/>
            <p14:sldId id="410"/>
            <p14:sldId id="411"/>
            <p14:sldId id="412"/>
            <p14:sldId id="403"/>
            <p14:sldId id="404"/>
            <p14:sldId id="390"/>
            <p14:sldId id="362"/>
            <p14:sldId id="388"/>
            <p14:sldId id="387"/>
            <p14:sldId id="376"/>
            <p14:sldId id="370"/>
            <p14:sldId id="374"/>
            <p14:sldId id="371"/>
            <p14:sldId id="372"/>
            <p14:sldId id="378"/>
            <p14:sldId id="383"/>
            <p14:sldId id="379"/>
            <p14:sldId id="375"/>
            <p14:sldId id="384"/>
            <p14:sldId id="386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576" autoAdjust="0"/>
  </p:normalViewPr>
  <p:slideViewPr>
    <p:cSldViewPr>
      <p:cViewPr varScale="1">
        <p:scale>
          <a:sx n="117" d="100"/>
          <a:sy n="117" d="100"/>
        </p:scale>
        <p:origin x="8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41F3-AC4B-4972-AFA2-3EF4DD88E9E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F91E-7361-444C-B823-9E41B1202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23B1-CC8A-41CA-AB2D-61B16792508D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ED1FE-F6B8-4EE6-AE76-8ABDF54A7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6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1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9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37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79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8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5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9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5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ED1FE-F6B8-4EE6-AE76-8ABDF54A72B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0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E320-36D4-4EC6-8606-7E2F7D0D0A1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4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5F30-5838-4739-BE95-B371B0529C6C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409-EFE7-4AB9-B6C5-AE6D0D38B951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D7F1-C787-4212-808C-623F073FF4F4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7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DABF-CBD3-4B14-B9D9-38DAEA43A9A1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F882-803D-4517-BD3D-8FDE095F28C7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3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B67A-A61A-4A55-BE00-76F2D628F1CE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13E2-B7C9-45D8-BFB6-4DE01C5A8E10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FADD-DB28-4F0B-9C41-31DCE6D01232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1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EFE-415E-4404-8F5A-57B54DBA489D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6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1D50-C077-426D-A2D8-FE7148BBAA3D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7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45B5-5199-4AC6-A096-D3C871AB8584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5CB7-CB42-4A4A-8F3A-BA6CF5304424}" type="datetime1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9E7C-A18F-43DD-9BA5-13E1C2F5D5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9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hyperlink" Target="http://www.google.com/url?sa=i&amp;rct=j&amp;q=&amp;esrc=s&amp;frm=1&amp;source=images&amp;cd=&amp;cad=rja&amp;docid=oi4qUccHL1xhJM&amp;tbnid=XQey_sEb0xj8-M:&amp;ved=0CAUQjRw&amp;url=http://www.bymath.net/studyguide/prob/sec/prob6.htm&amp;ei=dnZSUpafFOKr4AT-o4DICQ&amp;bvm=bv.53537100,d.bGE&amp;psig=AFQjCNF0nl9IQ4K13TX2QjUaoHrgDzAwew&amp;ust=13812223842150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com/url?sa=i&amp;rct=j&amp;q=%D0%BE%D1%82%D1%87%D0%B5%D1%82+%D0%BE%D0%B1+%D0%BE%D1%86%D0%B5%D0%BD%D0%BA%D0%B5&amp;source=images&amp;cd=&amp;cad=rja&amp;docid=FoZHWfHC3DN9LM&amp;tbnid=x2h1URD1oQ8CwM:&amp;ved=0CAUQjRw&amp;url=http://www.intelis-ocenka.ru/faq/report.html&amp;ei=B2lyUZSjF6PI4ASIuoHwCA&amp;bvm=bv.45512109,d.bGE&amp;psig=AFQjCNEFJxMsBO4QAHcKNWLqHV4ndGvz_g&amp;ust=1366537642413522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1400588"/>
            <a:ext cx="9056253" cy="12391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Проблемные и дискуссионные вопросы судебной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финансово-экономической экспертизы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195736" y="4001605"/>
            <a:ext cx="4968552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Каминский Алексей Владимирович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2218521" y="4454944"/>
            <a:ext cx="4536504" cy="7189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Председатель Совета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Союза судебных экспертов «Экспертный совет»,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Президент Ассоциации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«СРО оценщиков «Экспертный совет»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227" y="5179309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НП «СРОО </a:t>
            </a:r>
            <a:r>
              <a:rPr lang="ru-RU" sz="1100" b="1" dirty="0" smtClean="0">
                <a:solidFill>
                  <a:srgbClr val="FF0000"/>
                </a:solidFill>
              </a:rPr>
              <a:t>«Экспертный совет»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836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Чебоксары, 25 октября </a:t>
            </a:r>
            <a:r>
              <a:rPr lang="ru-RU" b="1" dirty="0" smtClean="0">
                <a:solidFill>
                  <a:srgbClr val="0070C0"/>
                </a:solidFill>
              </a:rPr>
              <a:t>2018 года</a:t>
            </a:r>
            <a:endParaRPr lang="ru-RU" dirty="0"/>
          </a:p>
        </p:txBody>
      </p:sp>
      <p:pic>
        <p:nvPicPr>
          <p:cNvPr id="1026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07" y="4646553"/>
            <a:ext cx="1821681" cy="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b="16633"/>
          <a:stretch>
            <a:fillRect/>
          </a:stretch>
        </p:blipFill>
        <p:spPr>
          <a:xfrm>
            <a:off x="215195" y="4077072"/>
            <a:ext cx="1899264" cy="18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36" y="-9774"/>
            <a:ext cx="9140007" cy="6848225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8171" y="9775"/>
            <a:ext cx="74418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Вероятностная природа рыночной стоимости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 descr="http://www.bymath.net/studyguide/prob/sec/prob_6b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0"/>
          <a:stretch/>
        </p:blipFill>
        <p:spPr bwMode="auto">
          <a:xfrm>
            <a:off x="323528" y="1657003"/>
            <a:ext cx="2921284" cy="20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395536" y="4938726"/>
            <a:ext cx="81113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81613" y="5175481"/>
            <a:ext cx="295853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рыночный диапазон цен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68144" y="5589240"/>
            <a:ext cx="100811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979713" y="5589240"/>
            <a:ext cx="1080119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79712" y="4959166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1871712" y="481442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768256" y="481442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876256" y="4959166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956376" y="5030426"/>
            <a:ext cx="92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ден.ед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484784"/>
            <a:ext cx="518457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« … под </a:t>
            </a:r>
            <a:r>
              <a:rPr lang="ru-RU" sz="2400" b="1" dirty="0">
                <a:solidFill>
                  <a:srgbClr val="0070C0"/>
                </a:solidFill>
              </a:rPr>
              <a:t>рыночной стоимостью объекта оценки понимается </a:t>
            </a:r>
            <a:r>
              <a:rPr lang="ru-RU" sz="2400" b="1" dirty="0">
                <a:solidFill>
                  <a:srgbClr val="FF0000"/>
                </a:solidFill>
              </a:rPr>
              <a:t>наиболее вероятная цена</a:t>
            </a:r>
            <a:r>
              <a:rPr lang="ru-RU" sz="2400" b="1" dirty="0">
                <a:solidFill>
                  <a:srgbClr val="0070C0"/>
                </a:solidFill>
              </a:rPr>
              <a:t>, по которой данный объект оценки может быть отчужден на открытом рынке в условиях </a:t>
            </a:r>
            <a:r>
              <a:rPr lang="ru-RU" sz="2400" b="1" dirty="0" smtClean="0">
                <a:solidFill>
                  <a:srgbClr val="0070C0"/>
                </a:solidFill>
              </a:rPr>
              <a:t>конкуренции …»</a:t>
            </a:r>
          </a:p>
          <a:p>
            <a:pPr algn="r">
              <a:spcBef>
                <a:spcPts val="600"/>
              </a:spcBef>
            </a:pPr>
            <a:r>
              <a:rPr lang="ru-RU" b="1" i="1" dirty="0" smtClean="0">
                <a:solidFill>
                  <a:srgbClr val="0070C0"/>
                </a:solidFill>
              </a:rPr>
              <a:t>ст. 3 Закона об оценке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0007" cy="6848225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6" descr="http://www.u-mama.ru/img/news/k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90" y="1404089"/>
            <a:ext cx="1333362" cy="14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8171" y="9775"/>
            <a:ext cx="74418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Разница в стоимости –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не всегда ущерб!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3680968"/>
            <a:ext cx="81113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t0.gstatic.com/images?q=tbn:ANd9GcSpojS-v8qM7YDsGp9t-M8ihMZwmNUcMvk1A2sSShGihwpTwi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65" y="5167891"/>
            <a:ext cx="1332000" cy="1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83768" y="180534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стоимость, определенная Оценщиком в Отчете об оценке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55892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стоимость, определенная судебным Экспертом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102521" y="358563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838825" y="358563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364852" y="2852936"/>
            <a:ext cx="774814" cy="7584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84168" y="3861048"/>
            <a:ext cx="730471" cy="101510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017721" y="3801637"/>
            <a:ext cx="92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ден.ед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981613" y="3861048"/>
            <a:ext cx="295853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рыночный диапазон цен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868144" y="4347106"/>
            <a:ext cx="100811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979713" y="4347106"/>
            <a:ext cx="1080119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79712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76256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" y="-9774"/>
            <a:ext cx="9140007" cy="6848225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6" descr="http://www.u-mama.ru/img/news/k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4" y="1908145"/>
            <a:ext cx="1333362" cy="14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8171" y="9775"/>
            <a:ext cx="74418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Совпадение стоимостей –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повод задуматься!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40734" y="4005064"/>
            <a:ext cx="415925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t0.gstatic.com/images?q=tbn:ANd9GcSpojS-v8qM7YDsGp9t-M8ihMZwmNUcMvk1A2sSShGihwpTwi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68" y="4653136"/>
            <a:ext cx="1332000" cy="13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2481" y="127050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стоимость, определенная Оценщиком в Отчете об оценке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60932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стоимость, определенная судебным Экспертом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982491" y="3897064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endCxn id="40" idx="0"/>
          </p:cNvCxnSpPr>
          <p:nvPr/>
        </p:nvCxnSpPr>
        <p:spPr>
          <a:xfrm>
            <a:off x="1811575" y="3281120"/>
            <a:ext cx="278916" cy="61594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40" idx="4"/>
          </p:cNvCxnSpPr>
          <p:nvPr/>
        </p:nvCxnSpPr>
        <p:spPr>
          <a:xfrm flipH="1">
            <a:off x="1840673" y="4113064"/>
            <a:ext cx="249818" cy="6120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851920" y="4067780"/>
            <a:ext cx="92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ден.ед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932040" y="2172920"/>
            <a:ext cx="4047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Это норма или следствие «алхимии»?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" y="-9774"/>
            <a:ext cx="9140007" cy="6848225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6" descr="http://www.u-mama.ru/img/news/k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38" y="1404089"/>
            <a:ext cx="1333362" cy="14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8171" y="9775"/>
            <a:ext cx="74418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Выход за рыночный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диапазон цен – вариант №1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3680968"/>
            <a:ext cx="81113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824" y="155679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стоимость, определенная Оценщиком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Отчете об оценке,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злой умысел отсутствует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(техническая ошибка, добросовестное заблуждение)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71624" y="357296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125301" y="2852936"/>
            <a:ext cx="483725" cy="72003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017721" y="3801637"/>
            <a:ext cx="92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ден.ед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493781" y="3861048"/>
            <a:ext cx="295853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рыночный диапазон цен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098491" y="4293096"/>
            <a:ext cx="64807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139952" y="4293096"/>
            <a:ext cx="648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39952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740352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43608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491880" y="4293096"/>
            <a:ext cx="64807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043608" y="4309467"/>
            <a:ext cx="648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91680" y="4007561"/>
            <a:ext cx="187220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ущерб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5185" y="5445224"/>
            <a:ext cx="633668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</a:rPr>
              <a:t>Материальная и дисциплинарная ответственность Оценщика!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13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17"/>
            <a:ext cx="9140007" cy="6848225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6" descr="http://www.u-mama.ru/img/news/k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38" y="1404089"/>
            <a:ext cx="1333362" cy="144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8171" y="9775"/>
            <a:ext cx="74418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Выход за рыночный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диапазон цен – </a:t>
            </a:r>
            <a:r>
              <a:rPr lang="ru-RU" sz="4000" b="1" smtClean="0">
                <a:solidFill>
                  <a:srgbClr val="0070C0"/>
                </a:solidFill>
              </a:rPr>
              <a:t>вариант №2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3680968"/>
            <a:ext cx="81113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824" y="1641574"/>
            <a:ext cx="5760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стоимость, определенная Оценщиком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Отчете об оценке,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доказан злой умысел (например, сговор)</a:t>
            </a:r>
          </a:p>
        </p:txBody>
      </p:sp>
      <p:sp>
        <p:nvSpPr>
          <p:cNvPr id="40" name="Овал 39"/>
          <p:cNvSpPr/>
          <p:nvPr/>
        </p:nvSpPr>
        <p:spPr>
          <a:xfrm>
            <a:off x="971624" y="3572968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1125301" y="2852936"/>
            <a:ext cx="483725" cy="72003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017721" y="3801637"/>
            <a:ext cx="92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ден.ед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499992" y="3933056"/>
            <a:ext cx="295853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рыночный диапазон цен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098491" y="4293096"/>
            <a:ext cx="64807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212032" y="4293096"/>
            <a:ext cx="648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1960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740352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43608" y="3717032"/>
            <a:ext cx="0" cy="84609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491880" y="4293096"/>
            <a:ext cx="64807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043608" y="4309467"/>
            <a:ext cx="648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63688" y="4007561"/>
            <a:ext cx="1872208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ущерб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5588425"/>
            <a:ext cx="8496944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Уголовная,</a:t>
            </a:r>
            <a:r>
              <a:rPr lang="ru-RU" sz="3200" b="1" dirty="0" smtClean="0">
                <a:solidFill>
                  <a:srgbClr val="0070C0"/>
                </a:solidFill>
              </a:rPr>
              <a:t> материальная и дисциплинарная ответственность Оценщика!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125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Предложения по решению</a:t>
            </a:r>
          </a:p>
        </p:txBody>
      </p:sp>
      <p:pic>
        <p:nvPicPr>
          <p:cNvPr id="1030" name="Picture 6" descr="https://www.picpng.com/images/large/sword-weapon-warrior-viking-transparent-80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32544" cy="61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9637023">
            <a:off x="2228563" y="3060271"/>
            <a:ext cx="551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ДОПРОС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судебного эксперта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340768"/>
            <a:ext cx="93610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Предложения по решению</a:t>
            </a:r>
          </a:p>
        </p:txBody>
      </p:sp>
      <p:pic>
        <p:nvPicPr>
          <p:cNvPr id="1030" name="Picture 6" descr="https://www.picpng.com/images/large/sword-weapon-warrior-viking-transparent-80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4" y="1052736"/>
            <a:ext cx="9132544" cy="61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9654053">
            <a:off x="2228563" y="3060271"/>
            <a:ext cx="551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ОБУЧЕНИЕ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оценщиков и судей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340768"/>
            <a:ext cx="93610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1400588"/>
            <a:ext cx="9056253" cy="12391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Судебная оценочная экспертиза.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Опыт взаимодействия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со Следственным комитетом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Российской Федерации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195736" y="4001605"/>
            <a:ext cx="4968552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Каминский Алексей Владимирович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2218521" y="4454944"/>
            <a:ext cx="4536504" cy="7189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Председатель Совета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Союза судебных экспертов «Экспертный совет»,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Президент Ассоциации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«СРО оценщиков «Экспертный совет»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343" y="5179309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НП «СРОО </a:t>
            </a:r>
            <a:r>
              <a:rPr lang="ru-RU" sz="1100" b="1" dirty="0" smtClean="0">
                <a:solidFill>
                  <a:srgbClr val="FF0000"/>
                </a:solidFill>
              </a:rPr>
              <a:t>«Экспертный совет»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836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Вологда, 11 сентября 2018 года</a:t>
            </a:r>
            <a:endParaRPr lang="ru-RU" dirty="0"/>
          </a:p>
        </p:txBody>
      </p:sp>
      <p:pic>
        <p:nvPicPr>
          <p:cNvPr id="1026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23" y="4646553"/>
            <a:ext cx="1821681" cy="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 b="16633"/>
          <a:stretch>
            <a:fillRect/>
          </a:stretch>
        </p:blipFill>
        <p:spPr>
          <a:xfrm>
            <a:off x="215195" y="4077072"/>
            <a:ext cx="1899264" cy="18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11697" y="116632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экспертизы для правоохранительных органов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627784" y="1587905"/>
            <a:ext cx="40324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vedtver.ru/data/uploads/2015-08/page/54256/db07e1cecb2913741e849a939d30bb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58" y="2996952"/>
            <a:ext cx="36988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yandex.net/get-music-content/d2b5d958.a.640409-1/m1000x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830378" cy="28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522366" y="2420888"/>
            <a:ext cx="40998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19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Условия работы Эксперта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Внутренняя убежденность следственной группы о наличии и возможной величины нанесенного ущерба</a:t>
            </a:r>
          </a:p>
          <a:p>
            <a:r>
              <a:rPr lang="ru-RU" sz="4000" dirty="0">
                <a:solidFill>
                  <a:srgbClr val="002060"/>
                </a:solidFill>
              </a:rPr>
              <a:t>С</a:t>
            </a:r>
            <a:r>
              <a:rPr lang="ru-RU" sz="4000" dirty="0" smtClean="0">
                <a:solidFill>
                  <a:srgbClr val="002060"/>
                </a:solidFill>
              </a:rPr>
              <a:t>жатые сроки экспертизы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Как правило, определение стоимости на дату в прошлом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Ограниченное финансирование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6868" name="Picture 4" descr="https://i.sunhome.ru/journal/96/10-samih-interesnih-nereshennih-mirovih-problem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Проблемные вопросы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судебной финансово-экономической экспертизы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372200" y="2132856"/>
            <a:ext cx="194421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35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716467" y="81090"/>
            <a:ext cx="9144000" cy="48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Описание ситуации</a:t>
            </a:r>
          </a:p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662301" y="2516081"/>
            <a:ext cx="144016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19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ashionblog4fall.info/photo/56b428523e281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" y="156376"/>
            <a:ext cx="2830442" cy="24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shionblogsw.info/photo/56b4ef2e7ec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54" y="5035396"/>
            <a:ext cx="1853880" cy="17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esmb.ru/assets/images/str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80" y="5702863"/>
            <a:ext cx="1222446" cy="10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ela.biz/wp-content/uploads/2016/08/v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24" y="766766"/>
            <a:ext cx="2554114" cy="17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promovideo.su/d/1177659/d/159559__57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9" y="2620179"/>
            <a:ext cx="1906468" cy="15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ashionblog4fall.info/photo/56b428523e281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18" y="2588857"/>
            <a:ext cx="2001185" cy="174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851920" y="3573016"/>
            <a:ext cx="2088232" cy="440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413652" y="4381994"/>
            <a:ext cx="2743530" cy="1440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960226" y="4455032"/>
            <a:ext cx="900679" cy="11607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8" descr="http://iesmb.ru/assets/images/stro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2" y="4906041"/>
            <a:ext cx="2132878" cy="18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11697" y="116632"/>
            <a:ext cx="9144000" cy="648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поставленные перед экспертом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Содержатся ли в отчете ____ нарушения требований законодательства об оценочной деятельности,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 (способные оказать)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</a:t>
            </a:r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итоговую величину рыночной стоимости объекта оценки</a:t>
            </a:r>
          </a:p>
          <a:p>
            <a:pPr marL="742950" indent="-742950">
              <a:buAutoNum type="arabicPeriod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-387424"/>
            <a:ext cx="91440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поставленные перед экспертом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в отчете ____ содержатся нарушения требований законодательства об оценочной деятельности,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 (способные оказать) существенное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РС ОО,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нарушения повлияли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итоговую величину рыночной стоимости объекта оценки</a:t>
            </a:r>
          </a:p>
          <a:p>
            <a:pPr marL="742950" indent="-742950">
              <a:buAutoNum type="arabicPeriod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9512" y="5543074"/>
            <a:ext cx="31683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7984" y="5517232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5364088" y="5517232"/>
            <a:ext cx="484632" cy="9361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444208" y="4653136"/>
            <a:ext cx="72008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11697" y="116632"/>
            <a:ext cx="9144000" cy="648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поставленные перед экспертом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«…как выявленные нарушения повлияли...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 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выявленных нарушений и их влияние на стоимость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позволяют сделать однозначный вывод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и величине искажения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величины стоимости. Например, …</a:t>
            </a:r>
          </a:p>
          <a:p>
            <a:pPr marL="742950" indent="-742950">
              <a:buAutoNum type="arabicPeriod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2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11697" y="116632"/>
            <a:ext cx="9144000" cy="648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поставленные перед экспертом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в отчете ____ содержатся нарушения требований законодательства об оценочной деятельности,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 (способные оказать) существенное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РС ОО,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будет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величина рыночной стоимости объекта оценки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исправлении данных нарушений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-11697" y="116632"/>
            <a:ext cx="9144000" cy="6480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поставленные перед экспертом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величина рыночной стоимости объекта оценки по состоянию на __________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1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9872" y="122085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нормативная база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на вопрос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«соответствует ли отчет об оценке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ребованиям законодательства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оценочной деятельности» 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0806" y="3850954"/>
            <a:ext cx="27363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73-ФЗ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468571" y="3948841"/>
            <a:ext cx="19442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kumimoji="0" lang="ru-RU" alt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23528" y="5589240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135-ФЗ, ФСО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472155" y="5696816"/>
            <a:ext cx="19442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kumimoji="0" lang="ru-RU" alt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604475" y="3818036"/>
            <a:ext cx="648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13494" y="5589240"/>
            <a:ext cx="648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нормативная база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на вопрос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«какова величина стоимости» 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60040" y="2276872"/>
            <a:ext cx="27363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73-ФЗ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72808" y="2230706"/>
            <a:ext cx="19442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kumimoji="0" lang="ru-RU" alt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3728701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135-ФЗ, ФСО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2008" y="4392838"/>
            <a:ext cx="604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положения  </a:t>
            </a: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272808" y="4485171"/>
            <a:ext cx="19442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kumimoji="0" lang="ru-RU" alt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08712" y="4439004"/>
            <a:ext cx="648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408712" y="2099901"/>
            <a:ext cx="648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8267" y="5526413"/>
            <a:ext cx="60486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соответствие  </a:t>
            </a: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408712" y="5527825"/>
            <a:ext cx="6480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92280" y="5619822"/>
            <a:ext cx="19442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kumimoji="0" lang="ru-RU" alt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9872" y="-280268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нормативная база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7376" y="1196752"/>
            <a:ext cx="8928992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ответе на вопрос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«какова величина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стоимости»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положения законодательства об ОД в части не противоречащей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73-ФЗ. Термины «оценка», подходы, методы оценки, дата оценки и др. оценочные термины используются исключительно в части оценочной методологии при определении рыночной стоимости объекта исследования и не подразумевают, что Эксперт должен соблюдать требования законодательства об ОД (135-ФЗ, ФСО).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5496" y="548680"/>
            <a:ext cx="7010400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допущение</a:t>
            </a:r>
          </a:p>
          <a:p>
            <a:pPr algn="just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1026" name="Picture 2" descr="http://profkadrovik.ru/wp-content/uploads/2016/07/Growing-P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6" y="-315416"/>
            <a:ext cx="83316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096" y="4238515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Комиссионная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возможности обсуждения и выработки профессиональной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</a:p>
        </p:txBody>
      </p:sp>
    </p:spTree>
    <p:extLst>
      <p:ext uri="{BB962C8B-B14F-4D97-AF65-F5344CB8AC3E}">
        <p14:creationId xmlns:p14="http://schemas.microsoft.com/office/powerpoint/2010/main" val="41973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6868" name="Picture 4" descr="https://i.sunhome.ru/journal/96/10-samih-interesnih-nereshennih-mirovih-problem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Проблемные вопросы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судебной финансово-экономической экспертизы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372200" y="2132856"/>
            <a:ext cx="194421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ru-RU" altLang="ru-RU" sz="35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5157192"/>
            <a:ext cx="936104" cy="122413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0928"/>
            <a:ext cx="93610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2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484784"/>
            <a:ext cx="936104" cy="12241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C000"/>
                </a:solidFill>
              </a:rPr>
              <a:t>3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1628800"/>
            <a:ext cx="93610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1"/>
          <p:cNvSpPr txBox="1">
            <a:spLocks/>
          </p:cNvSpPr>
          <p:nvPr/>
        </p:nvSpPr>
        <p:spPr>
          <a:xfrm>
            <a:off x="9872" y="476672"/>
            <a:ext cx="9144000" cy="5589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– 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ДОЛГОСРОЧНОГО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14338" name="Picture 2" descr="http://brager.ru/wp-content/uploads/2014/12/part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69843"/>
          </a:xfrm>
          <a:prstGeom prst="rect">
            <a:avLst/>
          </a:prstGeom>
          <a:noFill/>
        </p:spPr>
      </p:pic>
      <p:pic>
        <p:nvPicPr>
          <p:cNvPr id="7" name="Picture 4" descr="http://s.pikabu.ru/post_img/2013-01_2/1357482852_1814017829.jpg"/>
          <p:cNvPicPr>
            <a:picLocks noChangeAspect="1" noChangeArrowheads="1"/>
          </p:cNvPicPr>
          <p:nvPr/>
        </p:nvPicPr>
        <p:blipFill>
          <a:blip r:embed="rId3" cstate="print"/>
          <a:srcRect r="27372" b="52379"/>
          <a:stretch>
            <a:fillRect/>
          </a:stretch>
        </p:blipFill>
        <p:spPr bwMode="auto">
          <a:xfrm>
            <a:off x="5090457" y="-48544"/>
            <a:ext cx="4926221" cy="2469432"/>
          </a:xfrm>
          <a:prstGeom prst="rect">
            <a:avLst/>
          </a:prstGeom>
          <a:noFill/>
        </p:spPr>
      </p:pic>
      <p:pic>
        <p:nvPicPr>
          <p:cNvPr id="8" name="Picture 4" descr="http://s.pikabu.ru/post_img/2013-01_2/1357482852_1814017829.jpg"/>
          <p:cNvPicPr>
            <a:picLocks noChangeAspect="1" noChangeArrowheads="1"/>
          </p:cNvPicPr>
          <p:nvPr/>
        </p:nvPicPr>
        <p:blipFill>
          <a:blip r:embed="rId4" cstate="print"/>
          <a:srcRect r="27372" b="52379"/>
          <a:stretch>
            <a:fillRect/>
          </a:stretch>
        </p:blipFill>
        <p:spPr bwMode="auto">
          <a:xfrm>
            <a:off x="5090457" y="1196752"/>
            <a:ext cx="345638" cy="864096"/>
          </a:xfrm>
          <a:prstGeom prst="rect">
            <a:avLst/>
          </a:prstGeom>
          <a:noFill/>
        </p:spPr>
      </p:pic>
      <p:pic>
        <p:nvPicPr>
          <p:cNvPr id="9" name="Picture 4" descr="http://s.pikabu.ru/post_img/2013-01_2/1357482852_1814017829.jpg"/>
          <p:cNvPicPr>
            <a:picLocks noChangeAspect="1" noChangeArrowheads="1"/>
          </p:cNvPicPr>
          <p:nvPr/>
        </p:nvPicPr>
        <p:blipFill>
          <a:blip r:embed="rId3" cstate="print"/>
          <a:srcRect r="27372" b="52379"/>
          <a:stretch>
            <a:fillRect/>
          </a:stretch>
        </p:blipFill>
        <p:spPr bwMode="auto">
          <a:xfrm>
            <a:off x="4932040" y="1628800"/>
            <a:ext cx="2160240" cy="1178798"/>
          </a:xfrm>
          <a:prstGeom prst="rect">
            <a:avLst/>
          </a:prstGeom>
          <a:noFill/>
        </p:spPr>
      </p:pic>
      <p:pic>
        <p:nvPicPr>
          <p:cNvPr id="10" name="Picture 4" descr="http://s.pikabu.ru/post_img/2013-01_2/1357482852_1814017829.jpg"/>
          <p:cNvPicPr>
            <a:picLocks noChangeAspect="1" noChangeArrowheads="1"/>
          </p:cNvPicPr>
          <p:nvPr/>
        </p:nvPicPr>
        <p:blipFill>
          <a:blip r:embed="rId3" cstate="print"/>
          <a:srcRect r="27372" b="52379"/>
          <a:stretch>
            <a:fillRect/>
          </a:stretch>
        </p:blipFill>
        <p:spPr bwMode="auto">
          <a:xfrm>
            <a:off x="4716016" y="1124744"/>
            <a:ext cx="1872208" cy="49567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-99392"/>
            <a:ext cx="9056253" cy="1761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профессиональным опытом – самое ценное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s.pikabu.ru/post_img/2013-01_2/1357482852_1814017829.jpg"/>
          <p:cNvPicPr>
            <a:picLocks noChangeAspect="1" noChangeArrowheads="1"/>
          </p:cNvPicPr>
          <p:nvPr/>
        </p:nvPicPr>
        <p:blipFill>
          <a:blip r:embed="rId3" cstate="print"/>
          <a:srcRect r="27372" b="52379"/>
          <a:stretch>
            <a:fillRect/>
          </a:stretch>
        </p:blipFill>
        <p:spPr bwMode="auto">
          <a:xfrm>
            <a:off x="5796136" y="2348880"/>
            <a:ext cx="783704" cy="1178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2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4212" y="-76211"/>
            <a:ext cx="91400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Контакты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1125" y="914016"/>
            <a:ext cx="50405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КАМИНСКИЙ</a:t>
            </a:r>
          </a:p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Алексей Владимирович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1125" y="3067730"/>
            <a:ext cx="5643570" cy="284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Председатель Совета 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Союза судебных экспертов «Экспертный совет»</a:t>
            </a:r>
          </a:p>
          <a:p>
            <a:pPr algn="l"/>
            <a:endParaRPr lang="ru-RU" sz="20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Президент 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Ассоциации  «СРОО «Экспертный совет»</a:t>
            </a:r>
          </a:p>
          <a:p>
            <a:pPr algn="l"/>
            <a:endParaRPr lang="ru-RU" sz="2000" b="1" dirty="0">
              <a:solidFill>
                <a:srgbClr val="0070C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Руководитель Комиссии по взаимодействию с саморегулируемыми организациями Общественного совета при </a:t>
            </a:r>
            <a:r>
              <a:rPr lang="ru-RU" sz="2000" b="1" dirty="0" err="1" smtClean="0">
                <a:solidFill>
                  <a:srgbClr val="0070C0"/>
                </a:solidFill>
              </a:rPr>
              <a:t>Росреестре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70C0"/>
              </a:solidFill>
              <a:cs typeface="Arial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Руководитель Рабочей группы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«По разработке Стратегии развития саморегулирования в Российской  Федерации</a:t>
            </a: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» </a:t>
            </a: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при Совете </a:t>
            </a: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ТПП РФ </a:t>
            </a: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саморегулированию </a:t>
            </a:r>
            <a:endParaRPr lang="ru-RU" sz="2000" b="1" dirty="0" smtClean="0">
              <a:solidFill>
                <a:srgbClr val="0070C0"/>
              </a:solidFill>
              <a:cs typeface="Arial" charset="0"/>
            </a:endParaRPr>
          </a:p>
          <a:p>
            <a:pPr algn="l"/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70848" y="3062392"/>
            <a:ext cx="187220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srosovet.ru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7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3922"/>
            <a:ext cx="2940548" cy="8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ralpress.ru/sites/default/files/imagecache/320/photo/mag2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42" y="5517232"/>
            <a:ext cx="1875524" cy="10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o02.rosreestr.ru/upload/to02/files/img/Ger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97775"/>
            <a:ext cx="1002944" cy="11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6868" name="Picture 4" descr="https://i.sunhome.ru/journal/96/10-samih-interesnih-nereshennih-mirovih-problem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Проблемные вопросы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судебной финансово-экономической экспертизы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6637" y="3501008"/>
            <a:ext cx="4417363" cy="126188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ru-RU" sz="3800" b="1" dirty="0" smtClean="0"/>
              <a:t>Низкое качество </a:t>
            </a:r>
          </a:p>
          <a:p>
            <a:r>
              <a:rPr lang="ru-RU" sz="3800" b="1" dirty="0" smtClean="0"/>
              <a:t>судебных экспертиз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157192"/>
            <a:ext cx="936104" cy="122413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1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6868" name="Picture 4" descr="https://i.sunhome.ru/journal/96/10-samih-interesnih-nereshennih-mirovih-problem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Проблемные вопросы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судебной финансово-экономической экспертизы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3520" y="2333685"/>
            <a:ext cx="4320480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Выбор </a:t>
            </a:r>
          </a:p>
          <a:p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судебного  эксперта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нет критериев профессионализма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нет приоритета для местных экспертов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демпинг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80928"/>
            <a:ext cx="93610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2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6868" name="Picture 4" descr="https://i.sunhome.ru/journal/96/10-samih-interesnih-nereshennih-mirovih-problem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Проблемные вопросы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судебной финансово-экономической экспертизы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229200"/>
            <a:ext cx="3672408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C000"/>
                </a:solidFill>
              </a:rPr>
              <a:t>Есть ли ущерб</a:t>
            </a:r>
            <a:r>
              <a:rPr lang="en-US" sz="4000" b="1" u="sng" dirty="0" smtClean="0">
                <a:solidFill>
                  <a:srgbClr val="FFC000"/>
                </a:solidFill>
              </a:rPr>
              <a:t>?</a:t>
            </a:r>
            <a:endParaRPr lang="ru-RU" sz="4000" b="1" dirty="0" smtClean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484784"/>
            <a:ext cx="936104" cy="12241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C000"/>
                </a:solidFill>
              </a:rPr>
              <a:t>3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6868" name="Picture 4" descr="https://i.sunhome.ru/journal/96/10-samih-interesnih-nereshennih-mirovih-problem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Проблемные вопросы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судебной финансово-экономической экспертизы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4005064"/>
            <a:ext cx="3672408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Методические</a:t>
            </a:r>
          </a:p>
          <a:p>
            <a:r>
              <a:rPr lang="ru-RU" sz="4000" b="1" u="sng" dirty="0" smtClean="0">
                <a:solidFill>
                  <a:schemeClr val="bg1"/>
                </a:solidFill>
              </a:rPr>
              <a:t>вопросы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9463" y="1730206"/>
            <a:ext cx="93610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9E7C-A18F-43DD-9BA5-13E1C2F5D5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Предложения по решению</a:t>
            </a:r>
          </a:p>
        </p:txBody>
      </p:sp>
      <p:pic>
        <p:nvPicPr>
          <p:cNvPr id="1030" name="Picture 6" descr="https://www.picpng.com/images/large/sword-weapon-warrior-viking-transparent-80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1" y="1124744"/>
            <a:ext cx="9132544" cy="61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9610026">
            <a:off x="2228563" y="3060271"/>
            <a:ext cx="551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СУЩЕСТВЕННОСТЬ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и диапазон стоимости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340768"/>
            <a:ext cx="936104" cy="12241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://t1.gstatic.com/images?q=tbn:ANd9GcS_h5WrYWTBU_pvxgmUoG9gQXmAccQGCVmz1nmi7A0Cq9RyC740c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45522"/>
            <a:ext cx="1673394" cy="12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1.gstatic.com/images?q=tbn:ANd9GcS_h5WrYWTBU_pvxgmUoG9gQXmAccQGCVmz1nmi7A0Cq9RyC740c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6" y="1797618"/>
            <a:ext cx="1673394" cy="12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1843" y="0"/>
            <a:ext cx="9181848" cy="6858000"/>
          </a:xfrm>
          <a:prstGeom prst="rect">
            <a:avLst/>
          </a:prstGeom>
          <a:blipFill dpi="0" rotWithShape="1">
            <a:blip r:embed="rId5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6" descr="http://www.u-mama.ru/img/news/k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50" y="1575392"/>
            <a:ext cx="666681" cy="72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6912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8169" y="362826"/>
            <a:ext cx="74418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Практика работы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следственных </a:t>
            </a:r>
            <a:r>
              <a:rPr lang="ru-RU" sz="4000" b="1" dirty="0" smtClean="0">
                <a:solidFill>
                  <a:srgbClr val="0070C0"/>
                </a:solidFill>
              </a:rPr>
              <a:t>и судебных органов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5536" y="3680968"/>
            <a:ext cx="811131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t3.gstatic.com/images?q=tbn:ANd9GcQeNUtrppv5BKQepQqy8j6oP2esi2N9FUinCVP3Sj62uQ8dPOz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6615606" y="4238839"/>
            <a:ext cx="1781175" cy="23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0.gstatic.com/images?q=tbn:ANd9GcSpojS-v8qM7YDsGp9t-M8ihMZwmNUcMvk1A2sSShGihwpTwi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43" y="5941898"/>
            <a:ext cx="738008" cy="7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5536" y="294444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стоимость, определенная Оценщиком в Отчете об оценке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2400" y="290851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стоимость, определенная судебным Экспертом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372335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ущерб?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652120" y="4077072"/>
            <a:ext cx="884832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936379" y="4077072"/>
            <a:ext cx="987549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936379" y="3701408"/>
            <a:ext cx="0" cy="43204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2833018" y="3573017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444232" y="3573016"/>
            <a:ext cx="21600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536952" y="3701408"/>
            <a:ext cx="0" cy="432048"/>
          </a:xfrm>
          <a:prstGeom prst="straightConnector1">
            <a:avLst/>
          </a:prstGeom>
          <a:ln w="3175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67744" y="2852936"/>
            <a:ext cx="596627" cy="7584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19601" y="3760811"/>
            <a:ext cx="149149" cy="48860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017721" y="3801637"/>
            <a:ext cx="92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ден.ед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pic>
        <p:nvPicPr>
          <p:cNvPr id="29" name="Picture 2" descr="C:\Users\Ильин МО\Desktop\Картинки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07" y="4646553"/>
            <a:ext cx="1821681" cy="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811</Words>
  <Application>Microsoft Office PowerPoint</Application>
  <PresentationFormat>Экран (4:3)</PresentationFormat>
  <Paragraphs>238</Paragraphs>
  <Slides>32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Тема Office</vt:lpstr>
      <vt:lpstr>Проблемные и дискуссионные вопросы судебной  финансово-экономической экспертизы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Судебная оценочная экспертиза.  Опыт взаимодействия  со Следственным комитетом  Российской Федерации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Обмен профессиональным опытом – самое ценное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Стандартизация в системе саморегулирования</dc:title>
  <dc:creator>1</dc:creator>
  <cp:lastModifiedBy>Каминский</cp:lastModifiedBy>
  <cp:revision>289</cp:revision>
  <cp:lastPrinted>2015-11-27T00:25:00Z</cp:lastPrinted>
  <dcterms:created xsi:type="dcterms:W3CDTF">2011-04-20T12:27:46Z</dcterms:created>
  <dcterms:modified xsi:type="dcterms:W3CDTF">2018-10-24T16:15:09Z</dcterms:modified>
</cp:coreProperties>
</file>