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9" r:id="rId2"/>
    <p:sldId id="467" r:id="rId3"/>
    <p:sldId id="468" r:id="rId4"/>
    <p:sldId id="440" r:id="rId5"/>
    <p:sldId id="441" r:id="rId6"/>
    <p:sldId id="442" r:id="rId7"/>
    <p:sldId id="447" r:id="rId8"/>
    <p:sldId id="448" r:id="rId9"/>
    <p:sldId id="451" r:id="rId10"/>
    <p:sldId id="454" r:id="rId11"/>
    <p:sldId id="455" r:id="rId12"/>
    <p:sldId id="460" r:id="rId13"/>
    <p:sldId id="461" r:id="rId14"/>
    <p:sldId id="464" r:id="rId15"/>
    <p:sldId id="465" r:id="rId16"/>
    <p:sldId id="466" r:id="rId17"/>
    <p:sldId id="463" r:id="rId18"/>
    <p:sldId id="462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>
      <p:cViewPr varScale="1">
        <p:scale>
          <a:sx n="112" d="100"/>
          <a:sy n="112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41;&#1059;\0.&#1054;&#1088;&#1075;&#1072;&#1085;&#1080;&#1079;&#1072;&#1094;&#1080;&#1103;%20&#1088;&#1072;&#1073;&#1086;&#1090;\&#1055;&#1088;&#1077;&#1079;&#1077;&#1085;&#1090;&#1072;&#1094;&#1080;&#1080;\2017.12%20&#1075;&#1086;&#1089;.&#1076;&#1091;&#1084;&#1072;%20&#1080;%20&#1069;&#1057;\&#1040;&#1085;&#1072;&#1083;&#1080;&#1079;%20&#1075;&#1088;&#1072;&#1092;&#1080;&#1095;&#1077;&#1089;&#1082;&#1086;&#1081;%20&#1095;&#1072;&#1089;&#1090;&#1080;%20&#1087;&#1077;&#1088;&#1077;&#1095;&#1085;&#1103;_&#1085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41;&#1059;\0.&#1054;&#1088;&#1075;&#1072;&#1085;&#1080;&#1079;&#1072;&#1094;&#1080;&#1103;%20&#1088;&#1072;&#1073;&#1086;&#1090;\&#1055;&#1088;&#1077;&#1079;&#1077;&#1085;&#1090;&#1072;&#1094;&#1080;&#1080;\2017.12%20&#1075;&#1086;&#1089;.&#1076;&#1091;&#1084;&#1072;%20&#1080;%20&#1069;&#1057;\&#1040;&#1085;&#1072;&#1083;&#1080;&#1079;%20&#1075;&#1088;&#1072;&#1092;&#1080;&#1095;&#1077;&#1089;&#1082;&#1086;&#1081;%20&#1095;&#1072;&#1089;&#1090;&#1080;%20&#1087;&#1077;&#1088;&#1077;&#1095;&#1085;&#1103;_&#1085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41;&#1059;\0.&#1054;&#1088;&#1075;&#1072;&#1085;&#1080;&#1079;&#1072;&#1094;&#1080;&#1103;%20&#1088;&#1072;&#1073;&#1086;&#1090;\&#1055;&#1088;&#1077;&#1079;&#1077;&#1085;&#1090;&#1072;&#1094;&#1080;&#1080;\2017.12%20&#1075;&#1086;&#1089;.&#1076;&#1091;&#1084;&#1072;%20&#1080;%20&#1069;&#1057;\&#1040;&#1085;&#1072;&#1083;&#1080;&#1079;%20&#1075;&#1088;&#1072;&#1092;&#1080;&#1095;&#1077;&#1089;&#1082;&#1086;&#1081;%20&#1095;&#1072;&#1089;&#1090;&#1080;%20&#1087;&#1077;&#1088;&#1077;&#1095;&#1085;&#1103;_&#1085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41;&#1059;\0.&#1054;&#1088;&#1075;&#1072;&#1085;&#1080;&#1079;&#1072;&#1094;&#1080;&#1103;%20&#1088;&#1072;&#1073;&#1086;&#1090;\&#1055;&#1088;&#1077;&#1079;&#1077;&#1085;&#1090;&#1072;&#1094;&#1080;&#1080;\2017.12%20&#1075;&#1086;&#1089;.&#1076;&#1091;&#1084;&#1072;%20&#1080;%20&#1069;&#1057;\&#1040;&#1085;&#1072;&#1083;&#1080;&#1079;%20&#1075;&#1088;&#1072;&#1092;&#1080;&#1095;&#1077;&#1089;&#1082;&#1086;&#1081;%20&#1095;&#1072;&#1089;&#1090;&#1080;%20&#1087;&#1077;&#1088;&#1077;&#1095;&#1085;&#1103;_&#1085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41;&#1059;\0.&#1054;&#1088;&#1075;&#1072;&#1085;&#1080;&#1079;&#1072;&#1094;&#1080;&#1103;%20&#1088;&#1072;&#1073;&#1086;&#1090;\&#1055;&#1088;&#1077;&#1079;&#1077;&#1085;&#1090;&#1072;&#1094;&#1080;&#1080;\2017.12%20&#1075;&#1086;&#1089;.&#1076;&#1091;&#1084;&#1072;%20&#1080;%20&#1069;&#1057;\&#1040;&#1085;&#1072;&#1083;&#1080;&#1079;%20&#1075;&#1088;&#1072;&#1092;&#1080;&#1095;&#1077;&#1089;&#1082;&#1086;&#1081;%20&#1095;&#1072;&#1089;&#1090;&#1080;%20&#1087;&#1077;&#1088;&#1077;&#1095;&#1085;&#1103;_&#1085;&#1086;&#107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41;&#1059;\0.&#1054;&#1088;&#1075;&#1072;&#1085;&#1080;&#1079;&#1072;&#1094;&#1080;&#1103;%20&#1088;&#1072;&#1073;&#1086;&#1090;\&#1055;&#1088;&#1077;&#1079;&#1077;&#1085;&#1090;&#1072;&#1094;&#1080;&#1080;\2017.12%20&#1075;&#1086;&#1089;.&#1076;&#1091;&#1084;&#1072;%20&#1080;%20&#1069;&#1057;\&#1040;&#1085;&#1072;&#1083;&#1080;&#1079;%20&#1075;&#1088;&#1072;&#1092;&#1080;&#1095;&#1077;&#1089;&#1082;&#1086;&#1081;%20&#1095;&#1072;&#1089;&#1090;&#1080;%20&#1087;&#1077;&#1088;&#1077;&#1095;&#1085;&#1103;_&#1085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Границы населенных пунктов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577426644228074"/>
          <c:y val="0.12844904241948638"/>
          <c:w val="0.49171597922125199"/>
          <c:h val="0.69627206591849078"/>
        </c:manualLayout>
      </c:layout>
      <c:pieChart>
        <c:varyColors val="1"/>
        <c:ser>
          <c:idx val="0"/>
          <c:order val="0"/>
          <c:tx>
            <c:strRef>
              <c:f>'[Анализ графической части перечня_нов.xlsx]Sheet1'!$B$23</c:f>
              <c:strCache>
                <c:ptCount val="1"/>
                <c:pt idx="0">
                  <c:v>Населенные пункты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0F-4A1D-8528-933776C46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0F-4A1D-8528-933776C46540}"/>
              </c:ext>
            </c:extLst>
          </c:dPt>
          <c:dLbls>
            <c:dLbl>
              <c:idx val="0"/>
              <c:layout>
                <c:manualLayout>
                  <c:x val="-1.6440604025052295E-2"/>
                  <c:y val="5.6925990936872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554</a:t>
                    </a:r>
                    <a:r>
                      <a:rPr lang="en-US"/>
                      <a:t>; </a:t>
                    </a:r>
                    <a:endParaRPr lang="en-US" smtClean="0"/>
                  </a:p>
                  <a:p>
                    <a:r>
                      <a:rPr lang="en-US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0F-4A1D-8528-933776C465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297961934394535"/>
                  <c:y val="-0.205581964806636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'[Анализ графической части перечня_нов.xlsx]Sheet1'!$C$22:$E$22</c:f>
              <c:strCache>
                <c:ptCount val="2"/>
                <c:pt idx="0">
                  <c:v>Имеются в графической части перечня ОО</c:v>
                </c:pt>
                <c:pt idx="1">
                  <c:v>Отсутствуют в графической части перечня</c:v>
                </c:pt>
              </c:strCache>
            </c:strRef>
          </c:cat>
          <c:val>
            <c:numRef>
              <c:f>'[Анализ графической части перечня_нов.xlsx]Sheet1'!$C$23:$E$23</c:f>
              <c:numCache>
                <c:formatCode>General</c:formatCode>
                <c:ptCount val="2"/>
                <c:pt idx="0">
                  <c:v>554</c:v>
                </c:pt>
                <c:pt idx="1">
                  <c:v>5422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0F-4A1D-8528-933776C46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50609139965562E-2"/>
          <c:y val="0.84144262982007445"/>
          <c:w val="0.84073756381542808"/>
          <c:h val="0.1322994178453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Границы земельных</a:t>
            </a:r>
            <a:r>
              <a:rPr lang="ru-RU" baseline="0"/>
              <a:t> </a:t>
            </a:r>
            <a:r>
              <a:rPr lang="ru-RU"/>
              <a:t>участков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115177063246485"/>
          <c:y val="0.14395719411455693"/>
          <c:w val="0.50402459502419139"/>
          <c:h val="0.67348228261658394"/>
        </c:manualLayout>
      </c:layout>
      <c:pieChart>
        <c:varyColors val="1"/>
        <c:ser>
          <c:idx val="0"/>
          <c:order val="0"/>
          <c:tx>
            <c:strRef>
              <c:f>'[Анализ графической части перечня_нов.xlsx]Sheet1'!$B$24</c:f>
              <c:strCache>
                <c:ptCount val="1"/>
                <c:pt idx="0">
                  <c:v>Земельные участки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17-4C05-ADCE-50607B60E1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17-4C05-ADCE-50607B60E198}"/>
              </c:ext>
            </c:extLst>
          </c:dPt>
          <c:dLbls>
            <c:dLbl>
              <c:idx val="0"/>
              <c:layout>
                <c:manualLayout>
                  <c:x val="-0.23009825672151538"/>
                  <c:y val="0.1146353888233712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48338697532759"/>
                  <c:y val="-9.00938384247703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'[Анализ графической части перечня_нов.xlsx]Sheet1'!$C$22:$E$22</c:f>
              <c:strCache>
                <c:ptCount val="2"/>
                <c:pt idx="0">
                  <c:v>Имеются в графической части перечня ОО</c:v>
                </c:pt>
                <c:pt idx="1">
                  <c:v>Отсутствуют в графической части перечня</c:v>
                </c:pt>
              </c:strCache>
            </c:strRef>
          </c:cat>
          <c:val>
            <c:numRef>
              <c:f>'[Анализ графической части перечня_нов.xlsx]Sheet1'!$C$24:$E$24</c:f>
              <c:numCache>
                <c:formatCode>#,##0</c:formatCode>
                <c:ptCount val="2"/>
                <c:pt idx="0">
                  <c:v>2335141</c:v>
                </c:pt>
                <c:pt idx="1">
                  <c:v>1571170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17-4C05-ADCE-50607B60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6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690788326332523"/>
          <c:y val="0.83292575017826909"/>
          <c:w val="0.79884025691236782"/>
          <c:h val="0.14170710872516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Границы зданий и сооружения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613517060367455"/>
          <c:y val="0.13621368699261804"/>
          <c:w val="0.44439654418197733"/>
          <c:h val="0.69120493203382782"/>
        </c:manualLayout>
      </c:layout>
      <c:pieChart>
        <c:varyColors val="1"/>
        <c:ser>
          <c:idx val="0"/>
          <c:order val="0"/>
          <c:tx>
            <c:strRef>
              <c:f>'[Анализ графической части перечня_нов.xlsx]Sheet1'!$B$25</c:f>
              <c:strCache>
                <c:ptCount val="1"/>
                <c:pt idx="0">
                  <c:v>Здания и сооружения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3-4D22-9CEC-76592603BD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3-4D22-9CEC-76592603BD2E}"/>
              </c:ext>
            </c:extLst>
          </c:dPt>
          <c:dLbls>
            <c:dLbl>
              <c:idx val="1"/>
              <c:layout>
                <c:manualLayout>
                  <c:x val="0.19120652522567932"/>
                  <c:y val="-0.1113422943187973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'[Анализ графической части перечня_нов.xlsx]Sheet1'!$C$22:$E$22</c:f>
              <c:strCache>
                <c:ptCount val="2"/>
                <c:pt idx="0">
                  <c:v>Имеются в графической части перечня ОО</c:v>
                </c:pt>
                <c:pt idx="1">
                  <c:v>Отсутствуют в графической части перечня</c:v>
                </c:pt>
              </c:strCache>
            </c:strRef>
          </c:cat>
          <c:val>
            <c:numRef>
              <c:f>'[Анализ графической части перечня_нов.xlsx]Sheet1'!$C$25:$E$25</c:f>
              <c:numCache>
                <c:formatCode>#,##0</c:formatCode>
                <c:ptCount val="2"/>
                <c:pt idx="0">
                  <c:v>173732</c:v>
                </c:pt>
                <c:pt idx="1">
                  <c:v>3078598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93-4D22-9CEC-76592603B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8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Год постройки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238883872954548"/>
          <c:y val="0.11881818838014684"/>
          <c:w val="0.44244565293467158"/>
          <c:h val="0.63762654240922068"/>
        </c:manualLayout>
      </c:layout>
      <c:pieChart>
        <c:varyColors val="1"/>
        <c:ser>
          <c:idx val="0"/>
          <c:order val="0"/>
          <c:tx>
            <c:strRef>
              <c:f>'[Анализ графической части перечня_нов.xlsx]Sheet1'!$B$44:$C$44</c:f>
              <c:strCache>
                <c:ptCount val="2"/>
                <c:pt idx="0">
                  <c:v>Год постройки</c:v>
                </c:pt>
                <c:pt idx="1">
                  <c:v>8082527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74-4250-973B-E4EBDAEE62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74-4250-973B-E4EBDAEE6200}"/>
              </c:ext>
            </c:extLst>
          </c:dPt>
          <c:dLbls>
            <c:dLbl>
              <c:idx val="0"/>
              <c:layout>
                <c:manualLayout>
                  <c:x val="-0.18332948389535128"/>
                  <c:y val="8.00617042489124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74-4250-973B-E4EBDAEE6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66316717759208"/>
                  <c:y val="-0.108083300736031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74-4250-973B-E4EBDAEE62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'[Анализ графической части перечня_нов.xlsx]Sheet1'!$D$43:$E$43</c:f>
              <c:strCache>
                <c:ptCount val="2"/>
                <c:pt idx="0">
                  <c:v>Присутсвует характеристика в перечне ОКС</c:v>
                </c:pt>
                <c:pt idx="1">
                  <c:v>Отсутствует характеристика в перечне ОКС</c:v>
                </c:pt>
              </c:strCache>
            </c:strRef>
          </c:cat>
          <c:val>
            <c:numRef>
              <c:f>'[Анализ графической части перечня_нов.xlsx]Sheet1'!$D$44:$E$44</c:f>
              <c:numCache>
                <c:formatCode>#,##0</c:formatCode>
                <c:ptCount val="2"/>
                <c:pt idx="0">
                  <c:v>4928303</c:v>
                </c:pt>
                <c:pt idx="1">
                  <c:v>3154224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74-4250-973B-E4EBDAEE620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0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37335349039041"/>
          <c:y val="0.82861121626652101"/>
          <c:w val="0.73969575441985469"/>
          <c:h val="0.14737027245880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Материал стен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866231550652835"/>
          <c:y val="0.11958884501216369"/>
          <c:w val="0.45840710595124479"/>
          <c:h val="0.68026880156884939"/>
        </c:manualLayout>
      </c:layout>
      <c:pieChart>
        <c:varyColors val="1"/>
        <c:ser>
          <c:idx val="0"/>
          <c:order val="0"/>
          <c:tx>
            <c:strRef>
              <c:f>'[Анализ графической части перечня_нов.xlsx]Sheet1'!$B$45:$C$45</c:f>
              <c:strCache>
                <c:ptCount val="2"/>
                <c:pt idx="0">
                  <c:v>Материал стен</c:v>
                </c:pt>
                <c:pt idx="1">
                  <c:v>8082527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70-4E95-A0E5-D8A61748F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70-4E95-A0E5-D8A61748F7AA}"/>
              </c:ext>
            </c:extLst>
          </c:dPt>
          <c:dLbls>
            <c:dLbl>
              <c:idx val="0"/>
              <c:layout>
                <c:manualLayout>
                  <c:x val="-0.15909194656735717"/>
                  <c:y val="7.20274271368215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70-4E95-A0E5-D8A61748F7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684257795622162"/>
                  <c:y val="-0.116044188164879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70-4E95-A0E5-D8A61748F7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'[Анализ графической части перечня_нов.xlsx]Sheet1'!$D$43:$E$43</c:f>
              <c:strCache>
                <c:ptCount val="2"/>
                <c:pt idx="0">
                  <c:v>Присутсвует характеристика в перечне ОКС</c:v>
                </c:pt>
                <c:pt idx="1">
                  <c:v>Отсутствует характеристика в перечне ОКС</c:v>
                </c:pt>
              </c:strCache>
            </c:strRef>
          </c:cat>
          <c:val>
            <c:numRef>
              <c:f>'[Анализ графической части перечня_нов.xlsx]Sheet1'!$D$45:$E$45</c:f>
              <c:numCache>
                <c:formatCode>#,##0</c:formatCode>
                <c:ptCount val="2"/>
                <c:pt idx="0">
                  <c:v>1934394</c:v>
                </c:pt>
                <c:pt idx="1">
                  <c:v>6148133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70-4E95-A0E5-D8A61748F7A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Связь ОКС с кадастровым номером </a:t>
            </a:r>
            <a:r>
              <a:rPr lang="ru-RU" dirty="0"/>
              <a:t>ЗУ</a:t>
            </a:r>
          </a:p>
        </c:rich>
      </c:tx>
      <c:layout>
        <c:manualLayout>
          <c:xMode val="edge"/>
          <c:yMode val="edge"/>
          <c:x val="0.16351377952755905"/>
          <c:y val="2.80106661087639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360783027121605"/>
          <c:y val="0.15160103485075102"/>
          <c:w val="0.45834011373578304"/>
          <c:h val="0.66026118291973224"/>
        </c:manualLayout>
      </c:layout>
      <c:pieChart>
        <c:varyColors val="1"/>
        <c:ser>
          <c:idx val="0"/>
          <c:order val="0"/>
          <c:tx>
            <c:strRef>
              <c:f>'[Анализ графической части перечня_нов.xlsx]Sheet1'!$B$47:$C$47</c:f>
              <c:strCache>
                <c:ptCount val="2"/>
                <c:pt idx="0">
                  <c:v>Кадастровый номер ЗУ</c:v>
                </c:pt>
                <c:pt idx="1">
                  <c:v>8082527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9F-426E-AF6B-F3D5635953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9F-426E-AF6B-F3D563595313}"/>
              </c:ext>
            </c:extLst>
          </c:dPt>
          <c:dLbls>
            <c:dLbl>
              <c:idx val="0"/>
              <c:layout>
                <c:manualLayout>
                  <c:x val="-3.3333333333333229E-2"/>
                  <c:y val="8.003047459646838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618 872; </a:t>
                    </a:r>
                    <a:endParaRPr lang="en-US" smtClean="0"/>
                  </a:p>
                  <a:p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9F-426E-AF6B-F3D5635953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555555555555561"/>
                  <c:y val="-9.60365695157619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9F-426E-AF6B-F3D5635953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'[Анализ графической части перечня_нов.xlsx]Sheet1'!$D$43:$E$43</c:f>
              <c:strCache>
                <c:ptCount val="2"/>
                <c:pt idx="0">
                  <c:v>Присутсвует характеристика в перечне ОКС</c:v>
                </c:pt>
                <c:pt idx="1">
                  <c:v>Отсутствует характеристика в перечне ОКС</c:v>
                </c:pt>
              </c:strCache>
            </c:strRef>
          </c:cat>
          <c:val>
            <c:numRef>
              <c:f>'[Анализ графической части перечня_нов.xlsx]Sheet1'!$D$47:$E$47</c:f>
              <c:numCache>
                <c:formatCode>#,##0</c:formatCode>
                <c:ptCount val="2"/>
                <c:pt idx="0">
                  <c:v>618872</c:v>
                </c:pt>
                <c:pt idx="1">
                  <c:v>7463655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9F-426E-AF6B-F3D56359531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46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41F3-AC4B-4972-AFA2-3EF4DD88E9E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F91E-7361-444C-B823-9E41B1202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4017-A235-449E-A375-A248D0C1ADF9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DFD84-94BC-4CF3-AE32-9B1354E14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9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0170" y="5127731"/>
            <a:ext cx="5361351" cy="48578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809625"/>
            <a:ext cx="5397500" cy="404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27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0170" y="5127731"/>
            <a:ext cx="5361351" cy="48578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809625"/>
            <a:ext cx="5397500" cy="404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61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Верхний колонтитул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3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Верхний колонтитул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1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Верхний колонтитул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EA08-922C-48E4-9DAA-A47FCF6C6A61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26D9-BD37-431A-9817-0B4C1BF26CB2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BC24-C307-4C06-BC76-1B1B6D8828C9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7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8"/>
            <a:ext cx="7572428" cy="39830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DCE9-B9AA-4F77-9604-7A317C560654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7500938" y="6143625"/>
            <a:ext cx="1071562" cy="714375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ru-RU" dirty="0"/>
              <a:t>Логотип</a:t>
            </a:r>
          </a:p>
          <a:p>
            <a:r>
              <a:rPr lang="ru-RU" dirty="0"/>
              <a:t>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14939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A6DA-F297-4973-AACE-9968CC23BE9A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8101-200B-44C7-BE6A-46655B474DC6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188C-2AD0-413A-8BD1-625509F2FC9B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672A-3BAB-4877-BC0B-6753F0860C6E}" type="datetime1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3E5E-8696-46B9-B9FE-C58DAE77E520}" type="datetime1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1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BD58-14A2-4FC8-AF01-DF505859C505}" type="datetime1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6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FA2-1FBA-466B-8BE5-902FE8372E31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7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A50-1487-44CE-8DCB-FA80AA9440AE}" type="datetime1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4FD3-6444-43AB-97E7-947C85F83A51}" type="datetime1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9E7C-A18F-43DD-9BA5-13E1C2F5D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 txBox="1">
            <a:spLocks/>
          </p:cNvSpPr>
          <p:nvPr/>
        </p:nvSpPr>
        <p:spPr>
          <a:xfrm>
            <a:off x="2785389" y="3231439"/>
            <a:ext cx="4869629" cy="642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Каминский Алексей Владимирович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2816464" y="3902467"/>
            <a:ext cx="4536504" cy="12144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Руководитель Комиссии по кадастровой оценке и оспариванию кадастровой стоимости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Общественного совета при </a:t>
            </a:r>
            <a:r>
              <a:rPr lang="ru-RU" sz="1400" dirty="0" err="1" smtClean="0">
                <a:solidFill>
                  <a:srgbClr val="0070C0"/>
                </a:solidFill>
              </a:rPr>
              <a:t>Росрестре</a:t>
            </a:r>
            <a:r>
              <a:rPr lang="ru-RU" sz="1400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Член Рабочей группы при Государственной Думе «Законодательное совершенствование в </a:t>
            </a:r>
            <a:r>
              <a:rPr lang="ru-RU" sz="1400" dirty="0" smtClean="0">
                <a:solidFill>
                  <a:srgbClr val="0070C0"/>
                </a:solidFill>
              </a:rPr>
              <a:t>области </a:t>
            </a:r>
            <a:r>
              <a:rPr lang="ru-RU" sz="1400" dirty="0">
                <a:solidFill>
                  <a:srgbClr val="0070C0"/>
                </a:solidFill>
              </a:rPr>
              <a:t>имущественных </a:t>
            </a:r>
            <a:r>
              <a:rPr lang="ru-RU" sz="1400" dirty="0" smtClean="0">
                <a:solidFill>
                  <a:srgbClr val="0070C0"/>
                </a:solidFill>
              </a:rPr>
              <a:t>налогов, </a:t>
            </a:r>
            <a:r>
              <a:rPr lang="ru-RU" sz="1400" dirty="0">
                <a:solidFill>
                  <a:srgbClr val="0070C0"/>
                </a:solidFill>
              </a:rPr>
              <a:t>кадастровой </a:t>
            </a:r>
            <a:r>
              <a:rPr lang="ru-RU" sz="1400" dirty="0" smtClean="0">
                <a:solidFill>
                  <a:srgbClr val="0070C0"/>
                </a:solidFill>
              </a:rPr>
              <a:t>оценки и оценочной деятельности»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Президент НП «СРОО «Экспертный совет»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9220" y="6226671"/>
            <a:ext cx="2431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НП «СРОО «Экспертный совет»</a:t>
            </a:r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9820" y="6372683"/>
            <a:ext cx="2527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25 октября </a:t>
            </a:r>
            <a:r>
              <a:rPr lang="ru-RU" sz="1600" b="1" dirty="0" smtClean="0">
                <a:solidFill>
                  <a:srgbClr val="0070C0"/>
                </a:solidFill>
              </a:rPr>
              <a:t>2018 года</a:t>
            </a:r>
            <a:endParaRPr lang="ru-RU" sz="1600" dirty="0"/>
          </a:p>
        </p:txBody>
      </p:sp>
      <p:pic>
        <p:nvPicPr>
          <p:cNvPr id="17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42" y="5809925"/>
            <a:ext cx="1604002" cy="4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b="16633"/>
          <a:stretch>
            <a:fillRect/>
          </a:stretch>
        </p:blipFill>
        <p:spPr>
          <a:xfrm>
            <a:off x="491161" y="3957109"/>
            <a:ext cx="2088233" cy="2088233"/>
          </a:xfrm>
          <a:prstGeom prst="rect">
            <a:avLst/>
          </a:prstGeom>
        </p:spPr>
      </p:pic>
      <p:pic>
        <p:nvPicPr>
          <p:cNvPr id="11" name="Picture 10" descr="http://to02.rosreestr.ru/upload/to02/files/img/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55" y="3672105"/>
            <a:ext cx="806869" cy="8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ihi.ru/pics/2016/11/30/4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12" y="4679291"/>
            <a:ext cx="1146513" cy="7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-77928" y="404664"/>
            <a:ext cx="9252520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Государственная кадастровая оценка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сегодня и завтра.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Как обеспечить баланс интересов между налогоплательщиками и органами власти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7007533" y="64922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407CEC-AE81-4D29-A1DA-55D4B26EE605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488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Разные подходы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к Комиссиям по оспариванию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74902"/>
              </p:ext>
            </p:extLst>
          </p:nvPr>
        </p:nvGraphicFramePr>
        <p:xfrm>
          <a:off x="646076" y="1200329"/>
          <a:ext cx="7848872" cy="3307074"/>
        </p:xfrm>
        <a:graphic>
          <a:graphicData uri="http://schemas.openxmlformats.org/drawingml/2006/table">
            <a:tbl>
              <a:tblPr/>
              <a:tblGrid>
                <a:gridCol w="2828422"/>
                <a:gridCol w="2404159"/>
                <a:gridCol w="2616291"/>
              </a:tblGrid>
              <a:tr h="34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Calibri"/>
                      </a:endParaRP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№237-ФЗ</a:t>
                      </a: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№135-ФЗ</a:t>
                      </a: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4150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Состав</a:t>
                      </a: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баланс интересов</a:t>
                      </a:r>
                      <a:endParaRPr lang="ru-RU" sz="2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большинство -чиновники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1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Обязательность создания</a:t>
                      </a: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усмотрение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администрации субъекта</a:t>
                      </a: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создание обязательно</a:t>
                      </a:r>
                      <a:br>
                        <a:rPr lang="ru-RU" sz="2400" b="1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400" b="1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каждом регионе</a:t>
                      </a:r>
                    </a:p>
                  </a:txBody>
                  <a:tcPr marL="79083" marR="79083" marT="39542" marB="395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602133"/>
            <a:ext cx="654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Оспаривание КС – что дальше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4751142"/>
            <a:ext cx="50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70C0"/>
                </a:solidFill>
              </a:rPr>
              <a:t>?</a:t>
            </a:r>
            <a:endParaRPr lang="ru-RU" sz="1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https://png.pngtree.com/element_pic/16/12/07/17dd33c985d18141869eded7bd03d5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" descr="C:\Users\Admin\AppData\Local\Temp\Rar$DIa0.626\Group 9 (1)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8613" r="43089" b="31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07975" y="1203499"/>
            <a:ext cx="8674442" cy="9391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rPr>
              <a:t>(поправки в 237-ФЗ и 135-ФЗ)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41184" y="2364221"/>
            <a:ext cx="942408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концепции досудебного оспаривания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кадастровой стоимости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вместо Комиссии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ГБУ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(после первой проведенной кадастровой оценки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любых объектов, например земель водного фонда);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68187" y="4444044"/>
            <a:ext cx="88125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 судебном порядке оспариваются решения ГБУ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кадастровая стоимость может быть установлена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размере рыночной стоимости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инициативе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суда.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E6BEA8-033E-42F8-A68D-8E0317E77C73}"/>
              </a:ext>
            </a:extLst>
          </p:cNvPr>
          <p:cNvSpPr txBox="1"/>
          <p:nvPr/>
        </p:nvSpPr>
        <p:spPr>
          <a:xfrm>
            <a:off x="155575" y="160338"/>
            <a:ext cx="8964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Изменение Концепции оспаривания </a:t>
            </a:r>
          </a:p>
          <a:p>
            <a:pPr algn="ctr"/>
            <a:r>
              <a:rPr lang="ru-RU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4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адастровой стоимости</a:t>
            </a:r>
            <a:endParaRPr lang="ru-RU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201" t="6601" r="12988" b="3800"/>
          <a:stretch/>
        </p:blipFill>
        <p:spPr>
          <a:xfrm>
            <a:off x="-540568" y="0"/>
            <a:ext cx="10179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449347"/>
              </p:ext>
            </p:extLst>
          </p:nvPr>
        </p:nvGraphicFramePr>
        <p:xfrm>
          <a:off x="233264" y="241813"/>
          <a:ext cx="8712968" cy="6069573"/>
        </p:xfrm>
        <a:graphic>
          <a:graphicData uri="http://schemas.openxmlformats.org/drawingml/2006/table">
            <a:tbl>
              <a:tblPr/>
              <a:tblGrid>
                <a:gridCol w="5844325"/>
                <a:gridCol w="2868643"/>
              </a:tblGrid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Чувашия: </a:t>
                      </a:r>
                      <a:r>
                        <a:rPr lang="ru-RU" sz="24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ОКСы</a:t>
                      </a:r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Всего объектов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764 570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Текущая стоимость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1 628 914 540 024,97 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Предполагаемая стоимость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1 846 180 845 454,57 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Относительное изменение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подорожавших 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428 502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Текущая стоимость 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подорожавших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506 693 961 398,75 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Предполагаемая стоимость 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подорожавших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997 558 379 393,64 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Относительное изменение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96,88%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подешевевших 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Текущая стоимость 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подешевевших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1 122 220 578 626,22 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Предполагаемая стоимость </a:t>
                      </a:r>
                      <a:r>
                        <a:rPr lang="ru-RU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подешевевших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761 150 881 627,58 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Относительное изменение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-32,17%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05170"/>
              </p:ext>
            </p:extLst>
          </p:nvPr>
        </p:nvGraphicFramePr>
        <p:xfrm>
          <a:off x="20784" y="324274"/>
          <a:ext cx="9001000" cy="5904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4953"/>
                <a:gridCol w="2956047"/>
              </a:tblGrid>
              <a:tr h="4542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ОКСы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4 группа - коммерция (суммарная площадь 1 271 131 </a:t>
                      </a:r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кв.м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.)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Всего объектов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6 798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  29 796 594 965,20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  58 145 844 871,41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95,14%</a:t>
                      </a: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подорожавших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4 492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подорожавших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  15 804 767 958,98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подорожавших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  47 985 564 401,59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203,61%</a:t>
                      </a: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подешевевших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2 278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подешевевших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  13 991 827 006,22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подешевевших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10 132 167 963,42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-27,59%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24780"/>
              </p:ext>
            </p:extLst>
          </p:nvPr>
        </p:nvGraphicFramePr>
        <p:xfrm>
          <a:off x="107504" y="128857"/>
          <a:ext cx="8928992" cy="6295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595"/>
                <a:gridCol w="2932397"/>
              </a:tblGrid>
              <a:tr h="4486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ОКСы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6 группа </a:t>
                      </a:r>
                      <a:r>
                        <a:rPr lang="ru-RU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– административные</a:t>
                      </a:r>
                      <a:r>
                        <a:rPr lang="ru-RU" sz="2400" b="1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 объекты</a:t>
                      </a:r>
                    </a:p>
                    <a:p>
                      <a:pPr algn="l" fontAlgn="b"/>
                      <a:r>
                        <a:rPr lang="ru-RU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суммарная площадь 1 055 437 </a:t>
                      </a:r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кв.м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.)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Всего объектов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3 918</a:t>
                      </a:r>
                      <a:endParaRPr lang="ru-RU" sz="4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23 312 762 601,83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44 224 782 237,20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89,70%</a:t>
                      </a: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подорожавших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2 952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подорожавших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14 981 819 193,75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подорожавших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38 025 088 706,88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153,81%</a:t>
                      </a: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подешевевших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962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подешевевших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8 330 943 408,08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подешевевших ОН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6 136 818 056,06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-26,34%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8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51983"/>
              </p:ext>
            </p:extLst>
          </p:nvPr>
        </p:nvGraphicFramePr>
        <p:xfrm>
          <a:off x="323528" y="620690"/>
          <a:ext cx="8352928" cy="5832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9716"/>
                <a:gridCol w="2743212"/>
              </a:tblGrid>
              <a:tr h="4486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ОКСы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7 группа </a:t>
                      </a:r>
                      <a:r>
                        <a:rPr lang="ru-RU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– </a:t>
                      </a:r>
                      <a:r>
                        <a:rPr lang="ru-RU" sz="2400" b="1" u="none" strike="noStrike" dirty="0" err="1" smtClean="0">
                          <a:solidFill>
                            <a:srgbClr val="0070C0"/>
                          </a:solidFill>
                          <a:effectLst/>
                        </a:rPr>
                        <a:t>пром</a:t>
                      </a:r>
                      <a:r>
                        <a:rPr lang="ru-RU" sz="2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. 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(суммарная площадь 8 233 609 </a:t>
                      </a:r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кв.м</a:t>
                      </a:r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.)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Всего объектов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19 090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  93 169 210 189,60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       101 119 622 644,62 ₽ 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8,53%</a:t>
                      </a: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подорожавших объектов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11 119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подорожавших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35 600 251 194,65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подорожавших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71 932 297 060,38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102,06%</a:t>
                      </a: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Количество подешевевших объектов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7 933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Текущая стоимость подешевевших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57 568 958 994,95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подешевевших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29 113 907 214,13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-49,43%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123569"/>
              </p:ext>
            </p:extLst>
          </p:nvPr>
        </p:nvGraphicFramePr>
        <p:xfrm>
          <a:off x="467544" y="548683"/>
          <a:ext cx="8280920" cy="6069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1357"/>
                <a:gridCol w="2719563"/>
              </a:tblGrid>
              <a:tr h="4542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Земля - всего (суммарная площадь 204 750 000 </a:t>
                      </a:r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кв.м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.)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Всего объектов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7 823</a:t>
                      </a:r>
                      <a:endParaRPr lang="ru-RU" sz="4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2 956 455 715,72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4 101 762 589,76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38,74%</a:t>
                      </a: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подорожавших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з/у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7 378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подорожавших з/у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1 116 852 761,92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подорожавших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з/у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3 162 490 828,55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183,16%</a:t>
                      </a: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 подешевевших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з/у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445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Текущая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подешевевших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з/у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1 839 602 953,80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Предполагаемая стоимость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подешевевших </a:t>
                      </a:r>
                      <a:r>
                        <a:rPr lang="ru-RU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з/у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939 271 761,21 ₽ 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Относительное изменение</a:t>
                      </a:r>
                      <a:endParaRPr lang="ru-RU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-48,94%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2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https://png.pngtree.com/element_pic/16/12/07/17dd33c985d18141869eded7bd03d5c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Admin\AppData\Local\Temp\Rar$DIa0.626\Group 9 (1)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8613" r="43089" b="31907"/>
          <a:stretch>
            <a:fillRect/>
          </a:stretch>
        </p:blipFill>
        <p:spPr bwMode="auto">
          <a:xfrm>
            <a:off x="0" y="20675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33409" y="361089"/>
            <a:ext cx="7443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Московская область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798" y="1679144"/>
            <a:ext cx="78924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Проектные отчетные документы – 45 гигабайт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8747" y="2283879"/>
            <a:ext cx="7505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3 109 </a:t>
            </a:r>
            <a:r>
              <a:rPr lang="en-US" sz="2600" b="1" dirty="0">
                <a:solidFill>
                  <a:schemeClr val="bg1"/>
                </a:solidFill>
              </a:rPr>
              <a:t>XML </a:t>
            </a:r>
            <a:r>
              <a:rPr lang="ru-RU" sz="2600" b="1" dirty="0">
                <a:solidFill>
                  <a:schemeClr val="bg1"/>
                </a:solidFill>
              </a:rPr>
              <a:t>файлов – исходный перечень ОО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338" y="2776322"/>
            <a:ext cx="5510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26 054 XML файлов с данными;</a:t>
            </a:r>
            <a:r>
              <a:rPr lang="ru-RU" sz="2800" dirty="0"/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00279" y="3352841"/>
            <a:ext cx="64681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в т.ч.  24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621</a:t>
            </a:r>
            <a:r>
              <a:rPr lang="en-US" sz="2600" b="1" dirty="0">
                <a:solidFill>
                  <a:schemeClr val="bg1"/>
                </a:solidFill>
              </a:rPr>
              <a:t> - </a:t>
            </a:r>
            <a:r>
              <a:rPr lang="ru-RU" sz="2600" b="1" dirty="0">
                <a:solidFill>
                  <a:schemeClr val="bg1"/>
                </a:solidFill>
              </a:rPr>
              <a:t>расчётных </a:t>
            </a:r>
            <a:r>
              <a:rPr lang="en-US" sz="2600" b="1" dirty="0">
                <a:solidFill>
                  <a:schemeClr val="bg1"/>
                </a:solidFill>
              </a:rPr>
              <a:t>XML </a:t>
            </a:r>
            <a:r>
              <a:rPr lang="ru-RU" sz="2600" b="1" dirty="0">
                <a:solidFill>
                  <a:schemeClr val="bg1"/>
                </a:solidFill>
              </a:rPr>
              <a:t>файлов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9338" y="3898583"/>
            <a:ext cx="8674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Количество объектов </a:t>
            </a:r>
            <a:endParaRPr lang="en-US" sz="2600" b="1" dirty="0">
              <a:solidFill>
                <a:schemeClr val="bg1"/>
              </a:solidFill>
            </a:endParaRPr>
          </a:p>
          <a:p>
            <a:r>
              <a:rPr lang="ru-RU" sz="2600" b="1" u="sng" dirty="0">
                <a:solidFill>
                  <a:schemeClr val="bg1"/>
                </a:solidFill>
              </a:rPr>
              <a:t>с неполными </a:t>
            </a:r>
            <a:r>
              <a:rPr lang="ru-RU" sz="2600" b="1" u="sng" dirty="0" smtClean="0">
                <a:solidFill>
                  <a:schemeClr val="bg1"/>
                </a:solidFill>
              </a:rPr>
              <a:t>характеристиками:</a:t>
            </a:r>
            <a:endParaRPr lang="ru-RU" sz="260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CD00017-4FD1-4B4A-BED0-611A54FBB17C}"/>
              </a:ext>
            </a:extLst>
          </p:cNvPr>
          <p:cNvSpPr/>
          <p:nvPr/>
        </p:nvSpPr>
        <p:spPr>
          <a:xfrm>
            <a:off x="7173066" y="637021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provernalog.ru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9338" y="6062441"/>
            <a:ext cx="30312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142 файла </a:t>
            </a:r>
            <a:r>
              <a:rPr lang="en-US" sz="2600" b="1" dirty="0">
                <a:solidFill>
                  <a:schemeClr val="bg1"/>
                </a:solidFill>
              </a:rPr>
              <a:t>XML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9338" y="4982040"/>
            <a:ext cx="57201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Земельные участки – 275 000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9338" y="5503997"/>
            <a:ext cx="83570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Объекты капитального строительства – 288 000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67543" y="98834"/>
            <a:ext cx="8229600" cy="713005"/>
          </a:xfrm>
          <a:prstGeom prst="rect">
            <a:avLst/>
          </a:prstGeom>
          <a:noFill/>
          <a:ln>
            <a:noFill/>
          </a:ln>
          <a:effectLst>
            <a:outerShdw blurRad="50799" dist="38100" dir="8100000" algn="t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Ключевые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растяжки</a:t>
            </a:r>
            <a:endParaRPr lang="en-US" sz="4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Shape 155"/>
          <p:cNvGrpSpPr/>
          <p:nvPr/>
        </p:nvGrpSpPr>
        <p:grpSpPr>
          <a:xfrm>
            <a:off x="270994" y="1097950"/>
            <a:ext cx="9227233" cy="5928924"/>
            <a:chOff x="189451" y="1685255"/>
            <a:chExt cx="4598571" cy="3561259"/>
          </a:xfrm>
        </p:grpSpPr>
        <p:sp>
          <p:nvSpPr>
            <p:cNvPr id="156" name="Shape 156"/>
            <p:cNvSpPr/>
            <p:nvPr/>
          </p:nvSpPr>
          <p:spPr>
            <a:xfrm>
              <a:off x="611560" y="3284983"/>
              <a:ext cx="3384375" cy="21602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611559" y="3282243"/>
              <a:ext cx="3384375" cy="21602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3851919" y="3511732"/>
              <a:ext cx="936103" cy="3107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Рынок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189451" y="3563279"/>
              <a:ext cx="1584175" cy="3107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Государство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2483767" y="1685255"/>
              <a:ext cx="1440160" cy="5179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Нетиповые</a:t>
              </a:r>
              <a:r>
                <a:rPr lang="en-US" sz="24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задачи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2473784" y="4728608"/>
              <a:ext cx="1378133" cy="5179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Типовые</a:t>
              </a:r>
              <a:r>
                <a:rPr lang="en-US" sz="24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задачи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347864" y="2708919"/>
              <a:ext cx="144016" cy="144016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032119" y="2348880"/>
              <a:ext cx="144016" cy="144016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3370403" y="2276872"/>
              <a:ext cx="144016" cy="144016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846917" y="3737048"/>
              <a:ext cx="144016" cy="144016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851564" y="4077071"/>
              <a:ext cx="144016" cy="144016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Shape 169"/>
          <p:cNvSpPr/>
          <p:nvPr/>
        </p:nvSpPr>
        <p:spPr>
          <a:xfrm>
            <a:off x="5769271" y="1861808"/>
            <a:ext cx="1540476" cy="140462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079405" y="4320245"/>
            <a:ext cx="1379731" cy="1211664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2024" y="1694550"/>
            <a:ext cx="2558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4737" y="1700783"/>
            <a:ext cx="11053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4737" y="5383029"/>
            <a:ext cx="981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7713" y="5204649"/>
            <a:ext cx="11106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6" y="162083"/>
            <a:ext cx="1312359" cy="4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6" y="162083"/>
            <a:ext cx="1312359" cy="42245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7884368" y="908720"/>
            <a:ext cx="0" cy="594928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1976" y="3861048"/>
            <a:ext cx="8952024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160"/>
          <p:cNvSpPr txBox="1"/>
          <p:nvPr/>
        </p:nvSpPr>
        <p:spPr>
          <a:xfrm>
            <a:off x="4994624" y="1016003"/>
            <a:ext cx="2889744" cy="5070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Нетиповые</a:t>
            </a:r>
            <a:r>
              <a: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endParaRPr lang="en-US" sz="240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Взаимодействие с ГБУ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876515" y="4725144"/>
            <a:ext cx="7853" cy="213738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161"/>
          <p:cNvSpPr txBox="1"/>
          <p:nvPr/>
        </p:nvSpPr>
        <p:spPr>
          <a:xfrm>
            <a:off x="5436096" y="6353403"/>
            <a:ext cx="2765284" cy="432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Типовые</a:t>
            </a:r>
            <a:r>
              <a: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endParaRPr lang="en-US" sz="240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159"/>
          <p:cNvSpPr txBox="1"/>
          <p:nvPr/>
        </p:nvSpPr>
        <p:spPr>
          <a:xfrm>
            <a:off x="198633" y="4078807"/>
            <a:ext cx="1852734" cy="428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Государство</a:t>
            </a:r>
            <a:endParaRPr lang="en-US" sz="240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62606" y="2656608"/>
            <a:ext cx="110538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20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25000" y="1248148"/>
            <a:ext cx="11053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4737" y="5383029"/>
            <a:ext cx="981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6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7909" y="5634571"/>
            <a:ext cx="91260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Оценке </a:t>
            </a:r>
            <a:r>
              <a:rPr lang="ru-RU" alt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подлежат все объекты недвижимости: земельные участки и объекты капитального строительства различного назначения –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сотни тысяч и миллионы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объектов в каждом субъекте РФ</a:t>
            </a:r>
            <a:endParaRPr lang="ru-RU" altLang="ru-RU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2300" name="Picture 12" descr="Картинки по запросу посев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296" y="736586"/>
            <a:ext cx="6557205" cy="49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2"/>
          <p:cNvSpPr>
            <a:spLocks noChangeArrowheads="1"/>
          </p:cNvSpPr>
          <p:nvPr/>
        </p:nvSpPr>
        <p:spPr bwMode="auto">
          <a:xfrm>
            <a:off x="2099337" y="-41944"/>
            <a:ext cx="5341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Кадастровая стоимость – </a:t>
            </a:r>
            <a:endParaRPr lang="ru-RU" altLang="ru-RU" sz="3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 descr="Картинки по запросу электростан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514088"/>
            <a:ext cx="3033749" cy="22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хрущев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522" y="3487364"/>
            <a:ext cx="3701055" cy="21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o-world-travel.ru/img/2015/042006/32148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6"/>
          <a:stretch/>
        </p:blipFill>
        <p:spPr bwMode="auto">
          <a:xfrm>
            <a:off x="191767" y="3788263"/>
            <a:ext cx="3227624" cy="18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brest-sv.com/images/foto/brest/big/gorod/tenx_big/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5"/>
          <a:stretch/>
        </p:blipFill>
        <p:spPr bwMode="auto">
          <a:xfrm>
            <a:off x="5985924" y="1300358"/>
            <a:ext cx="3158076" cy="22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afilot.ru/upload/iblock/dc7/dc7235c44313489f60837391653422c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67" y="2491475"/>
            <a:ext cx="3603217" cy="21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2"/>
          <p:cNvSpPr>
            <a:spLocks noChangeArrowheads="1"/>
          </p:cNvSpPr>
          <p:nvPr/>
        </p:nvSpPr>
        <p:spPr bwMode="auto">
          <a:xfrm>
            <a:off x="16857" y="393271"/>
            <a:ext cx="9049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налог на землю и имущество физ. и юр. лиц</a:t>
            </a:r>
            <a:endParaRPr lang="ru-RU" altLang="ru-RU" sz="3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6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7934" y="2736917"/>
            <a:ext cx="2671831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искаженная кадастровая стоимость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419607" y="3514743"/>
            <a:ext cx="360040" cy="0"/>
          </a:xfrm>
          <a:prstGeom prst="straightConnector1">
            <a:avLst/>
          </a:prstGeom>
          <a:ln w="19050"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779647" y="3514743"/>
            <a:ext cx="828000" cy="0"/>
          </a:xfrm>
          <a:prstGeom prst="straightConnector1">
            <a:avLst/>
          </a:prstGeom>
          <a:ln w="19050">
            <a:prstDash val="lg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94150" y="836712"/>
            <a:ext cx="227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потери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бюджета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6980" y="3102059"/>
            <a:ext cx="227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непомерные налоги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3529" y="5550331"/>
            <a:ext cx="270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социальная напряженность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419607" y="3519554"/>
            <a:ext cx="1188040" cy="1709646"/>
          </a:xfrm>
          <a:prstGeom prst="straightConnector1">
            <a:avLst/>
          </a:prstGeom>
          <a:ln w="19050">
            <a:prstDash val="lgDash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411760" y="1838173"/>
            <a:ext cx="1195943" cy="1681381"/>
          </a:xfrm>
          <a:prstGeom prst="straightConnector1">
            <a:avLst/>
          </a:prstGeom>
          <a:ln w="19050">
            <a:prstDash val="lgDash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www.ncarussia.ru/media/k2/items/cache/339a0e1449b6b4062056bc300d87e89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1980000" cy="13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mlmguru.ru/wp-content/uploads/2013/10/%D1%81%D0%B5%D1%82%D0%B5%D0%B2%D0%BE%D0%B9-%D0%B1%D0%B8%D0%B7%D0%BD%D0%B5%D1%81-%D0%B2-%D0%98%D0%BD%D1%82%D0%B5%D1%80%D0%BD%D0%B5%D1%82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980000" cy="14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yestravel.ru/images/country/peo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83669"/>
            <a:ext cx="1980000" cy="8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7533" y="6492203"/>
            <a:ext cx="2133600" cy="365125"/>
          </a:xfrm>
        </p:spPr>
        <p:txBody>
          <a:bodyPr/>
          <a:lstStyle/>
          <a:p>
            <a:fld id="{84407CEC-AE81-4D29-A1DA-55D4B26EE605}" type="slidenum">
              <a:rPr lang="ru-RU" smtClean="0"/>
              <a:t>5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16915" y="1744478"/>
            <a:ext cx="225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государство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7704" y="3975447"/>
            <a:ext cx="1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бизнес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6207695"/>
            <a:ext cx="1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население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976248" y="1311340"/>
            <a:ext cx="828000" cy="0"/>
          </a:xfrm>
          <a:prstGeom prst="straightConnector1">
            <a:avLst/>
          </a:prstGeom>
          <a:ln w="19050">
            <a:prstDash val="lg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76248" y="3490586"/>
            <a:ext cx="828000" cy="0"/>
          </a:xfrm>
          <a:prstGeom prst="straightConnector1">
            <a:avLst/>
          </a:prstGeom>
          <a:ln w="19050">
            <a:prstDash val="lg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976248" y="5949280"/>
            <a:ext cx="828000" cy="0"/>
          </a:xfrm>
          <a:prstGeom prst="straightConnector1">
            <a:avLst/>
          </a:prstGeom>
          <a:ln w="19050">
            <a:prstDash val="lg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6950" y="6604000"/>
            <a:ext cx="527050" cy="25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54ED2-C354-4326-AC93-5916CE774654}" type="slidenum">
              <a:rPr lang="ru-RU" altLang="ru-RU" sz="100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984" y="2851429"/>
            <a:ext cx="8357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Новая система ГКО – 237-ФЗ от 03.06.2016</a:t>
            </a:r>
            <a:endParaRPr lang="ru-RU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688" y="3403522"/>
            <a:ext cx="8357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Переходный период </a:t>
            </a:r>
            <a:r>
              <a:rPr lang="ru-RU" sz="3000" b="1" u="sng" dirty="0" smtClean="0">
                <a:solidFill>
                  <a:srgbClr val="FF0000"/>
                </a:solidFill>
                <a:latin typeface="+mn-lt"/>
              </a:rPr>
              <a:t>до 2020 года</a:t>
            </a:r>
            <a:endParaRPr lang="ru-RU" sz="3000" b="1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http://totalblog.ru/wp-content/uploads/2013/08/ques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5" y="4158713"/>
            <a:ext cx="2384277" cy="23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984" y="322451"/>
            <a:ext cx="8357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>Независимые оценщики – исполнители работ по определению кадастровой стоимости</a:t>
            </a:r>
            <a:endParaRPr lang="ru-RU" sz="30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39895" y="162370"/>
            <a:ext cx="4426722" cy="2085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679" y="322451"/>
            <a:ext cx="5956418" cy="16772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4247260" y="1880075"/>
            <a:ext cx="307617" cy="666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6950" y="6604000"/>
            <a:ext cx="527050" cy="25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B800F-9058-44A5-82BD-20A867D0FE8D}" type="slidenum">
              <a:rPr lang="ru-RU" altLang="ru-RU" sz="100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696898" y="0"/>
            <a:ext cx="767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Качество исходной информации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 примере Московской области</a:t>
            </a:r>
            <a:endParaRPr lang="ru-RU" altLang="ru-RU" sz="32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Объект 17"/>
          <p:cNvSpPr txBox="1">
            <a:spLocks/>
          </p:cNvSpPr>
          <p:nvPr/>
        </p:nvSpPr>
        <p:spPr>
          <a:xfrm>
            <a:off x="301441" y="4924581"/>
            <a:ext cx="2668224" cy="128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91% населенных пунктов не имеют границ</a:t>
            </a: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Объект 17"/>
          <p:cNvSpPr txBox="1">
            <a:spLocks/>
          </p:cNvSpPr>
          <p:nvPr/>
        </p:nvSpPr>
        <p:spPr>
          <a:xfrm>
            <a:off x="2973608" y="4924582"/>
            <a:ext cx="2838844" cy="131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40% земельных участков не имеют границ</a:t>
            </a:r>
            <a:endParaRPr lang="ru-RU" b="1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Объект 17"/>
          <p:cNvSpPr txBox="1">
            <a:spLocks/>
          </p:cNvSpPr>
          <p:nvPr/>
        </p:nvSpPr>
        <p:spPr>
          <a:xfrm>
            <a:off x="6527675" y="4906875"/>
            <a:ext cx="2373102" cy="13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95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зданий и сооружений не имеют границ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rtl="0">
              <a:spcAft>
                <a:spcPts val="2000"/>
              </a:spcAft>
              <a:buNone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852275"/>
              </p:ext>
            </p:extLst>
          </p:nvPr>
        </p:nvGraphicFramePr>
        <p:xfrm>
          <a:off x="-334174" y="1920695"/>
          <a:ext cx="3555283" cy="288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65938"/>
              </p:ext>
            </p:extLst>
          </p:nvPr>
        </p:nvGraphicFramePr>
        <p:xfrm>
          <a:off x="2662114" y="1916732"/>
          <a:ext cx="3668146" cy="286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321579"/>
              </p:ext>
            </p:extLst>
          </p:nvPr>
        </p:nvGraphicFramePr>
        <p:xfrm>
          <a:off x="5842227" y="1926333"/>
          <a:ext cx="3491680" cy="291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17421" y="1077218"/>
            <a:ext cx="5429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"/>
                <a:cs typeface="Arial"/>
              </a:rPr>
              <a:t>графическая часть </a:t>
            </a:r>
            <a:r>
              <a:rPr lang="ru-RU" b="1" u="sng" dirty="0">
                <a:solidFill>
                  <a:srgbClr val="FF0000"/>
                </a:solidFill>
                <a:latin typeface="Arial"/>
                <a:cs typeface="Arial"/>
              </a:rPr>
              <a:t>перечня объектов оценки</a:t>
            </a:r>
            <a:r>
              <a:rPr lang="ru-RU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/>
            </a:r>
            <a:br>
              <a:rPr lang="ru-RU" dirty="0"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19314" y="5991046"/>
            <a:ext cx="8658713" cy="7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kern="0" dirty="0" smtClean="0"/>
              <a:t>Отсутствуют данные для точного расчета значений ценообразующих факторов для </a:t>
            </a:r>
            <a:r>
              <a:rPr lang="ru-RU" b="1" u="sng" kern="0" dirty="0" smtClean="0"/>
              <a:t>значительного</a:t>
            </a:r>
            <a:r>
              <a:rPr lang="ru-RU" b="1" kern="0" dirty="0" smtClean="0"/>
              <a:t> количества объектов</a:t>
            </a:r>
            <a:endParaRPr lang="ru-RU" b="1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1443467" y="5626990"/>
            <a:ext cx="653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Отсутствие границ системное - на всей территории РФ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6950" y="6604000"/>
            <a:ext cx="527050" cy="25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B800F-9058-44A5-82BD-20A867D0FE8D}" type="slidenum">
              <a:rPr lang="ru-RU" altLang="ru-RU" sz="100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696898" y="0"/>
            <a:ext cx="767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Качество исходной информации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 примере ОКС Московской области</a:t>
            </a:r>
            <a:endParaRPr lang="ru-RU" altLang="ru-RU" sz="32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7421" y="1077218"/>
            <a:ext cx="5811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"/>
                <a:cs typeface="Arial"/>
              </a:rPr>
              <a:t>семантическая часть </a:t>
            </a:r>
            <a:r>
              <a:rPr lang="ru-RU" b="1" u="sng" dirty="0">
                <a:solidFill>
                  <a:srgbClr val="FF0000"/>
                </a:solidFill>
                <a:latin typeface="Arial"/>
                <a:cs typeface="Arial"/>
              </a:rPr>
              <a:t>перечня объектов оценки</a:t>
            </a:r>
            <a:r>
              <a:rPr lang="ru-RU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/>
            </a:r>
            <a:br>
              <a:rPr lang="ru-RU" dirty="0"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132600" y="6050680"/>
            <a:ext cx="8658713" cy="7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kern="0" dirty="0" smtClean="0"/>
              <a:t>Отсутствуют значения ценообразующих факторов для </a:t>
            </a:r>
          </a:p>
          <a:p>
            <a:r>
              <a:rPr lang="ru-RU" b="1" u="sng" kern="0" dirty="0" smtClean="0"/>
              <a:t>значительного</a:t>
            </a:r>
            <a:r>
              <a:rPr lang="ru-RU" b="1" kern="0" dirty="0" smtClean="0"/>
              <a:t> количества объектов</a:t>
            </a:r>
            <a:endParaRPr lang="ru-RU" b="1" kern="0" dirty="0"/>
          </a:p>
        </p:txBody>
      </p:sp>
      <p:sp>
        <p:nvSpPr>
          <p:cNvPr id="32" name="Объект 17"/>
          <p:cNvSpPr txBox="1">
            <a:spLocks/>
          </p:cNvSpPr>
          <p:nvPr/>
        </p:nvSpPr>
        <p:spPr>
          <a:xfrm>
            <a:off x="3046475" y="4862852"/>
            <a:ext cx="3513667" cy="54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76%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ОКС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отсутствующим материалом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стен или указано «Прочий материал»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Объект 17"/>
          <p:cNvSpPr txBox="1">
            <a:spLocks/>
          </p:cNvSpPr>
          <p:nvPr/>
        </p:nvSpPr>
        <p:spPr>
          <a:xfrm>
            <a:off x="6167036" y="4837984"/>
            <a:ext cx="3107336" cy="78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92%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ОКС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связаны с кадастровым номером земельного участка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/>
          </p:nvPr>
        </p:nvGraphicFramePr>
        <p:xfrm>
          <a:off x="-1024659" y="1717931"/>
          <a:ext cx="4572096" cy="317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/>
          </p:nvPr>
        </p:nvGraphicFramePr>
        <p:xfrm>
          <a:off x="2177370" y="1702834"/>
          <a:ext cx="4709855" cy="317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/>
          </p:nvPr>
        </p:nvGraphicFramePr>
        <p:xfrm>
          <a:off x="5321124" y="1702974"/>
          <a:ext cx="4572000" cy="317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Объект 17"/>
          <p:cNvSpPr txBox="1">
            <a:spLocks/>
          </p:cNvSpPr>
          <p:nvPr/>
        </p:nvSpPr>
        <p:spPr>
          <a:xfrm>
            <a:off x="132600" y="4795435"/>
            <a:ext cx="2635539" cy="63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39% ОКС с отсутствующим годом постройки</a:t>
            </a: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7971" y="5559708"/>
            <a:ext cx="799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Отсутствие значений факторов системное - на всей территории РФ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23052" r="17366" b="13651"/>
          <a:stretch/>
        </p:blipFill>
        <p:spPr bwMode="auto">
          <a:xfrm>
            <a:off x="1043608" y="1052736"/>
            <a:ext cx="7295258" cy="53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7533" y="6492203"/>
            <a:ext cx="2133600" cy="365125"/>
          </a:xfrm>
        </p:spPr>
        <p:txBody>
          <a:bodyPr/>
          <a:lstStyle/>
          <a:p>
            <a:fld id="{84407CEC-AE81-4D29-A1DA-55D4B26EE60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536" y="1471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так должно быть 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079" y="6308025"/>
            <a:ext cx="411989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Кадастровая оценка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2492896"/>
            <a:ext cx="3096344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Оспаривание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адастровой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1562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12388</TotalTime>
  <Words>953</Words>
  <Application>Microsoft Office PowerPoint</Application>
  <PresentationFormat>Экран (4:3)</PresentationFormat>
  <Paragraphs>256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Times New Roman</vt:lpstr>
      <vt:lpstr>Тема Office</vt:lpstr>
      <vt:lpstr>Презентация PowerPoint</vt:lpstr>
      <vt:lpstr>Ключевые растяжки</vt:lpstr>
      <vt:lpstr>Взаимодействие с ГБУ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в системе саморегулирования</dc:title>
  <dc:creator>1</dc:creator>
  <cp:lastModifiedBy>Каминский</cp:lastModifiedBy>
  <cp:revision>330</cp:revision>
  <cp:lastPrinted>2017-01-11T19:29:23Z</cp:lastPrinted>
  <dcterms:created xsi:type="dcterms:W3CDTF">2011-04-20T12:27:46Z</dcterms:created>
  <dcterms:modified xsi:type="dcterms:W3CDTF">2018-10-24T16:13:59Z</dcterms:modified>
</cp:coreProperties>
</file>